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781" r:id="rId6"/>
    <p:sldMasterId id="2147483783" r:id="rId7"/>
  </p:sldMasterIdLst>
  <p:notesMasterIdLst>
    <p:notesMasterId r:id="rId19"/>
  </p:notesMasterIdLst>
  <p:handoutMasterIdLst>
    <p:handoutMasterId r:id="rId20"/>
  </p:handoutMasterIdLst>
  <p:sldIdLst>
    <p:sldId id="443" r:id="rId8"/>
    <p:sldId id="439" r:id="rId9"/>
    <p:sldId id="454" r:id="rId10"/>
    <p:sldId id="445" r:id="rId11"/>
    <p:sldId id="442" r:id="rId12"/>
    <p:sldId id="450" r:id="rId13"/>
    <p:sldId id="453" r:id="rId14"/>
    <p:sldId id="448" r:id="rId15"/>
    <p:sldId id="451" r:id="rId16"/>
    <p:sldId id="449" r:id="rId17"/>
    <p:sldId id="456" r:id="rId18"/>
  </p:sldIdLst>
  <p:sldSz cx="10691813" cy="7559675"/>
  <p:notesSz cx="9872663" cy="6797675"/>
  <p:custDataLst>
    <p:tags r:id="rId21"/>
  </p:custDataLst>
  <p:defaultTextStyle>
    <a:defPPr>
      <a:defRPr lang="en-US"/>
    </a:defPPr>
    <a:lvl1pPr marL="0" algn="l" defTabSz="446684" rtl="0" eaLnBrk="1" latinLnBrk="0" hangingPunct="1">
      <a:defRPr sz="1742" kern="1200">
        <a:solidFill>
          <a:schemeClr val="tx1"/>
        </a:solidFill>
        <a:latin typeface="+mn-lt"/>
        <a:ea typeface="+mn-ea"/>
        <a:cs typeface="+mn-cs"/>
      </a:defRPr>
    </a:lvl1pPr>
    <a:lvl2pPr marL="446684" algn="l" defTabSz="446684" rtl="0" eaLnBrk="1" latinLnBrk="0" hangingPunct="1">
      <a:defRPr sz="1742" kern="1200">
        <a:solidFill>
          <a:schemeClr val="tx1"/>
        </a:solidFill>
        <a:latin typeface="+mn-lt"/>
        <a:ea typeface="+mn-ea"/>
        <a:cs typeface="+mn-cs"/>
      </a:defRPr>
    </a:lvl2pPr>
    <a:lvl3pPr marL="893369" algn="l" defTabSz="446684" rtl="0" eaLnBrk="1" latinLnBrk="0" hangingPunct="1">
      <a:defRPr sz="1742" kern="1200">
        <a:solidFill>
          <a:schemeClr val="tx1"/>
        </a:solidFill>
        <a:latin typeface="+mn-lt"/>
        <a:ea typeface="+mn-ea"/>
        <a:cs typeface="+mn-cs"/>
      </a:defRPr>
    </a:lvl3pPr>
    <a:lvl4pPr marL="1340053" algn="l" defTabSz="446684" rtl="0" eaLnBrk="1" latinLnBrk="0" hangingPunct="1">
      <a:defRPr sz="1742" kern="1200">
        <a:solidFill>
          <a:schemeClr val="tx1"/>
        </a:solidFill>
        <a:latin typeface="+mn-lt"/>
        <a:ea typeface="+mn-ea"/>
        <a:cs typeface="+mn-cs"/>
      </a:defRPr>
    </a:lvl4pPr>
    <a:lvl5pPr marL="1786736" algn="l" defTabSz="446684" rtl="0" eaLnBrk="1" latinLnBrk="0" hangingPunct="1">
      <a:defRPr sz="1742" kern="1200">
        <a:solidFill>
          <a:schemeClr val="tx1"/>
        </a:solidFill>
        <a:latin typeface="+mn-lt"/>
        <a:ea typeface="+mn-ea"/>
        <a:cs typeface="+mn-cs"/>
      </a:defRPr>
    </a:lvl5pPr>
    <a:lvl6pPr marL="2233420" algn="l" defTabSz="446684" rtl="0" eaLnBrk="1" latinLnBrk="0" hangingPunct="1">
      <a:defRPr sz="1742" kern="1200">
        <a:solidFill>
          <a:schemeClr val="tx1"/>
        </a:solidFill>
        <a:latin typeface="+mn-lt"/>
        <a:ea typeface="+mn-ea"/>
        <a:cs typeface="+mn-cs"/>
      </a:defRPr>
    </a:lvl6pPr>
    <a:lvl7pPr marL="2680105" algn="l" defTabSz="446684" rtl="0" eaLnBrk="1" latinLnBrk="0" hangingPunct="1">
      <a:defRPr sz="1742" kern="1200">
        <a:solidFill>
          <a:schemeClr val="tx1"/>
        </a:solidFill>
        <a:latin typeface="+mn-lt"/>
        <a:ea typeface="+mn-ea"/>
        <a:cs typeface="+mn-cs"/>
      </a:defRPr>
    </a:lvl7pPr>
    <a:lvl8pPr marL="3126789" algn="l" defTabSz="446684" rtl="0" eaLnBrk="1" latinLnBrk="0" hangingPunct="1">
      <a:defRPr sz="1742" kern="1200">
        <a:solidFill>
          <a:schemeClr val="tx1"/>
        </a:solidFill>
        <a:latin typeface="+mn-lt"/>
        <a:ea typeface="+mn-ea"/>
        <a:cs typeface="+mn-cs"/>
      </a:defRPr>
    </a:lvl8pPr>
    <a:lvl9pPr marL="3573473" algn="l" defTabSz="446684" rtl="0" eaLnBrk="1" latinLnBrk="0" hangingPunct="1">
      <a:defRPr sz="1742"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709" userDrawn="1">
          <p15:clr>
            <a:srgbClr val="A4A3A4"/>
          </p15:clr>
        </p15:guide>
        <p15:guide id="2" pos="623" userDrawn="1">
          <p15:clr>
            <a:srgbClr val="A4A3A4"/>
          </p15:clr>
        </p15:guide>
        <p15:guide id="3" pos="6735" userDrawn="1">
          <p15:clr>
            <a:srgbClr val="A4A3A4"/>
          </p15:clr>
        </p15:guide>
        <p15:guide id="5" orient="horz" pos="767" userDrawn="1">
          <p15:clr>
            <a:srgbClr val="A4A3A4"/>
          </p15:clr>
        </p15:guide>
        <p15:guide id="6" orient="horz" pos="582" userDrawn="1">
          <p15:clr>
            <a:srgbClr val="A4A3A4"/>
          </p15:clr>
        </p15:guide>
        <p15:guide id="7" orient="horz" pos="4524" userDrawn="1">
          <p15:clr>
            <a:srgbClr val="A4A3A4"/>
          </p15:clr>
        </p15:guide>
        <p15:guide id="8" orient="horz" pos="1179" userDrawn="1">
          <p15:clr>
            <a:srgbClr val="A4A3A4"/>
          </p15:clr>
        </p15:guide>
        <p15:guide id="9" orient="horz" pos="612" userDrawn="1">
          <p15:clr>
            <a:srgbClr val="A4A3A4"/>
          </p15:clr>
        </p15:guide>
        <p15:guide id="10" orient="horz" pos="917" userDrawn="1">
          <p15:clr>
            <a:srgbClr val="A4A3A4"/>
          </p15:clr>
        </p15:guide>
        <p15:guide id="11" orient="horz" pos="3660" userDrawn="1">
          <p15:clr>
            <a:srgbClr val="A4A3A4"/>
          </p15:clr>
        </p15:guide>
        <p15:guide id="12" pos="6199" userDrawn="1">
          <p15:clr>
            <a:srgbClr val="A4A3A4"/>
          </p15:clr>
        </p15:guide>
        <p15:guide id="13" pos="2120" userDrawn="1">
          <p15:clr>
            <a:srgbClr val="A4A3A4"/>
          </p15:clr>
        </p15:guide>
        <p15:guide id="14" pos="5726" userDrawn="1">
          <p15:clr>
            <a:srgbClr val="A4A3A4"/>
          </p15:clr>
        </p15:guide>
        <p15:guide id="15" pos="1159" userDrawn="1">
          <p15:clr>
            <a:srgbClr val="A4A3A4"/>
          </p15:clr>
        </p15:guide>
        <p15:guide id="16" pos="1678" userDrawn="1">
          <p15:clr>
            <a:srgbClr val="A4A3A4"/>
          </p15:clr>
        </p15:guide>
        <p15:guide id="17" pos="542" userDrawn="1">
          <p15:clr>
            <a:srgbClr val="A4A3A4"/>
          </p15:clr>
        </p15:guide>
        <p15:guide id="18" pos="238" userDrawn="1">
          <p15:clr>
            <a:srgbClr val="A4A3A4"/>
          </p15:clr>
        </p15:guide>
        <p15:guide id="19" pos="3186" userDrawn="1">
          <p15:clr>
            <a:srgbClr val="A4A3A4"/>
          </p15:clr>
        </p15:guide>
        <p15:guide id="20" pos="1936" userDrawn="1">
          <p15:clr>
            <a:srgbClr val="A4A3A4"/>
          </p15:clr>
        </p15:guide>
        <p15:guide id="21" pos="3368" userDrawn="1">
          <p15:clr>
            <a:srgbClr val="A4A3A4"/>
          </p15:clr>
        </p15:guide>
        <p15:guide id="22" orient="horz" pos="3764" userDrawn="1">
          <p15:clr>
            <a:srgbClr val="A4A3A4"/>
          </p15:clr>
        </p15:guide>
        <p15:guide id="23" orient="horz" pos="3855" userDrawn="1">
          <p15:clr>
            <a:srgbClr val="A4A3A4"/>
          </p15:clr>
        </p15:guide>
        <p15:guide id="24" orient="horz" pos="3969"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llade, Julia" initials="VJ" lastIdx="2" clrIdx="0">
    <p:extLst>
      <p:ext uri="{19B8F6BF-5375-455C-9EA6-DF929625EA0E}">
        <p15:presenceInfo xmlns:p15="http://schemas.microsoft.com/office/powerpoint/2012/main" userId="S-1-5-21-1849641580-502103650-619646970-146060" providerId="AD"/>
      </p:ext>
    </p:extLst>
  </p:cmAuthor>
  <p:cmAuthor id="2" name="Charrier, Maxime" initials="CM" lastIdx="4" clrIdx="1">
    <p:extLst>
      <p:ext uri="{19B8F6BF-5375-455C-9EA6-DF929625EA0E}">
        <p15:presenceInfo xmlns:p15="http://schemas.microsoft.com/office/powerpoint/2012/main" userId="S-1-5-21-1849641580-502103650-619646970-151296" providerId="AD"/>
      </p:ext>
    </p:extLst>
  </p:cmAuthor>
  <p:cmAuthor id="3" name="Leclerc, Kim" initials="LK" lastIdx="1" clrIdx="2">
    <p:extLst>
      <p:ext uri="{19B8F6BF-5375-455C-9EA6-DF929625EA0E}">
        <p15:presenceInfo xmlns:p15="http://schemas.microsoft.com/office/powerpoint/2012/main" userId="S-1-5-21-1849641580-502103650-619646970-17943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381F"/>
    <a:srgbClr val="00B0F0"/>
    <a:srgbClr val="EAAA00"/>
    <a:srgbClr val="0091DA"/>
    <a:srgbClr val="43B02A"/>
    <a:srgbClr val="BC204B"/>
    <a:srgbClr val="F68D2E"/>
    <a:srgbClr val="00A3A1"/>
    <a:srgbClr val="C6007E"/>
    <a:srgbClr val="009A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42" autoAdjust="0"/>
    <p:restoredTop sz="94704" autoAdjust="0"/>
  </p:normalViewPr>
  <p:slideViewPr>
    <p:cSldViewPr snapToGrid="0">
      <p:cViewPr>
        <p:scale>
          <a:sx n="322" d="100"/>
          <a:sy n="322" d="100"/>
        </p:scale>
        <p:origin x="-14196" y="-8982"/>
      </p:cViewPr>
      <p:guideLst>
        <p:guide orient="horz" pos="4709"/>
        <p:guide pos="623"/>
        <p:guide pos="6735"/>
        <p:guide orient="horz" pos="767"/>
        <p:guide orient="horz" pos="582"/>
        <p:guide orient="horz" pos="4524"/>
        <p:guide orient="horz" pos="1179"/>
        <p:guide orient="horz" pos="612"/>
        <p:guide orient="horz" pos="917"/>
        <p:guide orient="horz" pos="3660"/>
        <p:guide pos="6199"/>
        <p:guide pos="2120"/>
        <p:guide pos="5726"/>
        <p:guide pos="1159"/>
        <p:guide pos="1678"/>
        <p:guide pos="542"/>
        <p:guide pos="238"/>
        <p:guide pos="3186"/>
        <p:guide pos="1936"/>
        <p:guide pos="3368"/>
        <p:guide orient="horz" pos="3764"/>
        <p:guide orient="horz" pos="3855"/>
        <p:guide orient="horz" pos="3969"/>
      </p:guideLst>
    </p:cSldViewPr>
  </p:slideViewPr>
  <p:outlineViewPr>
    <p:cViewPr>
      <p:scale>
        <a:sx n="33" d="100"/>
        <a:sy n="33" d="100"/>
      </p:scale>
      <p:origin x="0" y="-45504"/>
    </p:cViewPr>
  </p:outlineViewPr>
  <p:notesTextViewPr>
    <p:cViewPr>
      <p:scale>
        <a:sx n="100" d="100"/>
        <a:sy n="100" d="100"/>
      </p:scale>
      <p:origin x="0" y="0"/>
    </p:cViewPr>
  </p:notesTextViewPr>
  <p:notesViewPr>
    <p:cSldViewPr snapToGrid="0">
      <p:cViewPr varScale="1">
        <p:scale>
          <a:sx n="78" d="100"/>
          <a:sy n="78" d="100"/>
        </p:scale>
        <p:origin x="2030" y="5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4278777" cy="340162"/>
          </a:xfrm>
          <a:prstGeom prst="rect">
            <a:avLst/>
          </a:prstGeom>
        </p:spPr>
        <p:txBody>
          <a:bodyPr vert="horz" lIns="84714" tIns="42358" rIns="84714" bIns="42358" rtlCol="0"/>
          <a:lstStyle>
            <a:lvl1pPr algn="l">
              <a:defRPr sz="1100"/>
            </a:lvl1pPr>
          </a:lstStyle>
          <a:p>
            <a:endParaRPr lang="en-US" dirty="0">
              <a:latin typeface="Univers for KPMG Light" panose="020B0403020202020204" pitchFamily="34" charset="0"/>
            </a:endParaRPr>
          </a:p>
        </p:txBody>
      </p:sp>
      <p:sp>
        <p:nvSpPr>
          <p:cNvPr id="3" name="Date Placeholder 2"/>
          <p:cNvSpPr>
            <a:spLocks noGrp="1"/>
          </p:cNvSpPr>
          <p:nvPr>
            <p:ph type="dt" sz="quarter" idx="1"/>
          </p:nvPr>
        </p:nvSpPr>
        <p:spPr>
          <a:xfrm>
            <a:off x="5592330" y="2"/>
            <a:ext cx="4278777" cy="340162"/>
          </a:xfrm>
          <a:prstGeom prst="rect">
            <a:avLst/>
          </a:prstGeom>
        </p:spPr>
        <p:txBody>
          <a:bodyPr vert="horz" lIns="84714" tIns="42358" rIns="84714" bIns="42358" rtlCol="0"/>
          <a:lstStyle>
            <a:lvl1pPr algn="r">
              <a:defRPr sz="1100"/>
            </a:lvl1pPr>
          </a:lstStyle>
          <a:p>
            <a:fld id="{05DEF64C-6444-C54F-9BF0-613CB0CFD382}" type="datetimeFigureOut">
              <a:rPr lang="en-US" smtClean="0">
                <a:latin typeface="Univers for KPMG Light" panose="020B0403020202020204" pitchFamily="34" charset="0"/>
              </a:rPr>
              <a:t>4/8/2021</a:t>
            </a:fld>
            <a:endParaRPr lang="en-US" dirty="0">
              <a:latin typeface="Univers for KPMG Light" panose="020B0403020202020204" pitchFamily="34" charset="0"/>
            </a:endParaRPr>
          </a:p>
        </p:txBody>
      </p:sp>
      <p:sp>
        <p:nvSpPr>
          <p:cNvPr id="4" name="Footer Placeholder 3"/>
          <p:cNvSpPr>
            <a:spLocks noGrp="1"/>
          </p:cNvSpPr>
          <p:nvPr>
            <p:ph type="ftr" sz="quarter" idx="2"/>
          </p:nvPr>
        </p:nvSpPr>
        <p:spPr>
          <a:xfrm>
            <a:off x="0" y="6456125"/>
            <a:ext cx="4278777" cy="340162"/>
          </a:xfrm>
          <a:prstGeom prst="rect">
            <a:avLst/>
          </a:prstGeom>
        </p:spPr>
        <p:txBody>
          <a:bodyPr vert="horz" lIns="84714" tIns="42358" rIns="84714" bIns="42358" rtlCol="0" anchor="b"/>
          <a:lstStyle>
            <a:lvl1pPr algn="l">
              <a:defRPr sz="1100"/>
            </a:lvl1pPr>
          </a:lstStyle>
          <a:p>
            <a:endParaRPr lang="en-US" dirty="0">
              <a:latin typeface="Univers for KPMG Light" panose="020B0403020202020204" pitchFamily="34" charset="0"/>
            </a:endParaRPr>
          </a:p>
        </p:txBody>
      </p:sp>
      <p:sp>
        <p:nvSpPr>
          <p:cNvPr id="5" name="Slide Number Placeholder 4"/>
          <p:cNvSpPr>
            <a:spLocks noGrp="1"/>
          </p:cNvSpPr>
          <p:nvPr>
            <p:ph type="sldNum" sz="quarter" idx="3"/>
          </p:nvPr>
        </p:nvSpPr>
        <p:spPr>
          <a:xfrm>
            <a:off x="5592330" y="6456125"/>
            <a:ext cx="4278777" cy="340162"/>
          </a:xfrm>
          <a:prstGeom prst="rect">
            <a:avLst/>
          </a:prstGeom>
        </p:spPr>
        <p:txBody>
          <a:bodyPr vert="horz" lIns="84714" tIns="42358" rIns="84714" bIns="42358" rtlCol="0" anchor="b"/>
          <a:lstStyle>
            <a:lvl1pPr algn="r">
              <a:defRPr sz="1100"/>
            </a:lvl1pPr>
          </a:lstStyle>
          <a:p>
            <a:fld id="{29418882-9918-3B42-897A-C192067F29E7}" type="slidenum">
              <a:rPr lang="en-US" smtClean="0">
                <a:latin typeface="Univers for KPMG Light" panose="020B0403020202020204" pitchFamily="34" charset="0"/>
              </a:rPr>
              <a:t>‹N°›</a:t>
            </a:fld>
            <a:endParaRPr lang="en-US" dirty="0">
              <a:latin typeface="Univers for KPMG Light" panose="020B0403020202020204" pitchFamily="34" charset="0"/>
            </a:endParaRPr>
          </a:p>
        </p:txBody>
      </p:sp>
    </p:spTree>
    <p:extLst>
      <p:ext uri="{BB962C8B-B14F-4D97-AF65-F5344CB8AC3E}">
        <p14:creationId xmlns:p14="http://schemas.microsoft.com/office/powerpoint/2010/main" val="242011919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4278777" cy="340162"/>
          </a:xfrm>
          <a:prstGeom prst="rect">
            <a:avLst/>
          </a:prstGeom>
        </p:spPr>
        <p:txBody>
          <a:bodyPr vert="horz" lIns="84714" tIns="42358" rIns="84714" bIns="42358" rtlCol="0"/>
          <a:lstStyle>
            <a:lvl1pPr algn="l">
              <a:defRPr sz="1100">
                <a:latin typeface="Univers for KPMG Light" panose="020B0403020202020204" pitchFamily="34" charset="0"/>
              </a:defRPr>
            </a:lvl1pPr>
          </a:lstStyle>
          <a:p>
            <a:endParaRPr lang="en-US" dirty="0"/>
          </a:p>
        </p:txBody>
      </p:sp>
      <p:sp>
        <p:nvSpPr>
          <p:cNvPr id="3" name="Date Placeholder 2"/>
          <p:cNvSpPr>
            <a:spLocks noGrp="1"/>
          </p:cNvSpPr>
          <p:nvPr>
            <p:ph type="dt" idx="1"/>
          </p:nvPr>
        </p:nvSpPr>
        <p:spPr>
          <a:xfrm>
            <a:off x="5592330" y="2"/>
            <a:ext cx="4278777" cy="340162"/>
          </a:xfrm>
          <a:prstGeom prst="rect">
            <a:avLst/>
          </a:prstGeom>
        </p:spPr>
        <p:txBody>
          <a:bodyPr vert="horz" lIns="84714" tIns="42358" rIns="84714" bIns="42358" rtlCol="0"/>
          <a:lstStyle>
            <a:lvl1pPr algn="r">
              <a:defRPr sz="1100">
                <a:latin typeface="Univers for KPMG Light" panose="020B0403020202020204" pitchFamily="34" charset="0"/>
              </a:defRPr>
            </a:lvl1pPr>
          </a:lstStyle>
          <a:p>
            <a:fld id="{A9B7456A-CD06-0D40-B083-11158BE207ED}" type="datetimeFigureOut">
              <a:rPr lang="en-US" smtClean="0"/>
              <a:pPr/>
              <a:t>4/8/2021</a:t>
            </a:fld>
            <a:endParaRPr lang="en-US" dirty="0"/>
          </a:p>
        </p:txBody>
      </p:sp>
      <p:sp>
        <p:nvSpPr>
          <p:cNvPr id="4" name="Slide Image Placeholder 3"/>
          <p:cNvSpPr>
            <a:spLocks noGrp="1" noRot="1" noChangeAspect="1"/>
          </p:cNvSpPr>
          <p:nvPr>
            <p:ph type="sldImg" idx="2"/>
          </p:nvPr>
        </p:nvSpPr>
        <p:spPr>
          <a:xfrm>
            <a:off x="3317875" y="849313"/>
            <a:ext cx="3236913" cy="2290762"/>
          </a:xfrm>
          <a:prstGeom prst="rect">
            <a:avLst/>
          </a:prstGeom>
          <a:noFill/>
          <a:ln w="12700">
            <a:solidFill>
              <a:prstClr val="black"/>
            </a:solidFill>
          </a:ln>
        </p:spPr>
        <p:txBody>
          <a:bodyPr vert="horz" lIns="84714" tIns="42358" rIns="84714" bIns="42358" rtlCol="0" anchor="ctr"/>
          <a:lstStyle/>
          <a:p>
            <a:endParaRPr lang="en-US" dirty="0"/>
          </a:p>
        </p:txBody>
      </p:sp>
      <p:sp>
        <p:nvSpPr>
          <p:cNvPr id="5" name="Notes Placeholder 4"/>
          <p:cNvSpPr>
            <a:spLocks noGrp="1"/>
          </p:cNvSpPr>
          <p:nvPr>
            <p:ph type="body" sz="quarter" idx="3"/>
          </p:nvPr>
        </p:nvSpPr>
        <p:spPr>
          <a:xfrm>
            <a:off x="987891" y="3271105"/>
            <a:ext cx="7896884" cy="2676861"/>
          </a:xfrm>
          <a:prstGeom prst="rect">
            <a:avLst/>
          </a:prstGeom>
        </p:spPr>
        <p:txBody>
          <a:bodyPr vert="horz" lIns="84714" tIns="42358" rIns="84714" bIns="42358"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6457515"/>
            <a:ext cx="4278777" cy="340161"/>
          </a:xfrm>
          <a:prstGeom prst="rect">
            <a:avLst/>
          </a:prstGeom>
        </p:spPr>
        <p:txBody>
          <a:bodyPr vert="horz" lIns="84714" tIns="42358" rIns="84714" bIns="42358" rtlCol="0" anchor="b"/>
          <a:lstStyle>
            <a:lvl1pPr algn="l">
              <a:defRPr sz="1100">
                <a:latin typeface="Univers for KPMG Light" panose="020B0403020202020204" pitchFamily="34" charset="0"/>
              </a:defRPr>
            </a:lvl1pPr>
          </a:lstStyle>
          <a:p>
            <a:endParaRPr lang="en-US" dirty="0"/>
          </a:p>
        </p:txBody>
      </p:sp>
      <p:sp>
        <p:nvSpPr>
          <p:cNvPr id="7" name="Slide Number Placeholder 6"/>
          <p:cNvSpPr>
            <a:spLocks noGrp="1"/>
          </p:cNvSpPr>
          <p:nvPr>
            <p:ph type="sldNum" sz="quarter" idx="5"/>
          </p:nvPr>
        </p:nvSpPr>
        <p:spPr>
          <a:xfrm>
            <a:off x="5592330" y="6457515"/>
            <a:ext cx="4278777" cy="340161"/>
          </a:xfrm>
          <a:prstGeom prst="rect">
            <a:avLst/>
          </a:prstGeom>
        </p:spPr>
        <p:txBody>
          <a:bodyPr vert="horz" lIns="84714" tIns="42358" rIns="84714" bIns="42358" rtlCol="0" anchor="b"/>
          <a:lstStyle>
            <a:lvl1pPr algn="r">
              <a:defRPr sz="1100">
                <a:latin typeface="Univers for KPMG Light" panose="020B0403020202020204" pitchFamily="34" charset="0"/>
              </a:defRPr>
            </a:lvl1pPr>
          </a:lstStyle>
          <a:p>
            <a:fld id="{E2FEE106-D861-6343-96FF-5BF90692C3C7}" type="slidenum">
              <a:rPr lang="en-US" smtClean="0"/>
              <a:pPr/>
              <a:t>‹N°›</a:t>
            </a:fld>
            <a:endParaRPr lang="en-US" dirty="0"/>
          </a:p>
        </p:txBody>
      </p:sp>
    </p:spTree>
    <p:extLst>
      <p:ext uri="{BB962C8B-B14F-4D97-AF65-F5344CB8AC3E}">
        <p14:creationId xmlns:p14="http://schemas.microsoft.com/office/powerpoint/2010/main" val="1591445627"/>
      </p:ext>
    </p:extLst>
  </p:cSld>
  <p:clrMap bg1="lt1" tx1="dk1" bg2="lt2" tx2="dk2" accent1="accent1" accent2="accent2" accent3="accent3" accent4="accent4" accent5="accent5" accent6="accent6" hlink="hlink" folHlink="folHlink"/>
  <p:hf hdr="0" ftr="0" dt="0"/>
  <p:notesStyle>
    <a:lvl1pPr marL="0" algn="l" defTabSz="893369" rtl="0" eaLnBrk="1" latinLnBrk="0" hangingPunct="1">
      <a:defRPr sz="1198" kern="1200">
        <a:solidFill>
          <a:schemeClr val="tx1"/>
        </a:solidFill>
        <a:latin typeface="Univers for KPMG Light" panose="020B0403020202020204" pitchFamily="34" charset="0"/>
        <a:ea typeface="+mn-ea"/>
        <a:cs typeface="+mn-cs"/>
      </a:defRPr>
    </a:lvl1pPr>
    <a:lvl2pPr marL="446684" algn="l" defTabSz="893369" rtl="0" eaLnBrk="1" latinLnBrk="0" hangingPunct="1">
      <a:defRPr sz="1198" kern="1200">
        <a:solidFill>
          <a:schemeClr val="tx1"/>
        </a:solidFill>
        <a:latin typeface="Univers for KPMG Light" panose="020B0403020202020204" pitchFamily="34" charset="0"/>
        <a:ea typeface="+mn-ea"/>
        <a:cs typeface="+mn-cs"/>
      </a:defRPr>
    </a:lvl2pPr>
    <a:lvl3pPr marL="893369" algn="l" defTabSz="893369" rtl="0" eaLnBrk="1" latinLnBrk="0" hangingPunct="1">
      <a:defRPr sz="1198" kern="1200">
        <a:solidFill>
          <a:schemeClr val="tx1"/>
        </a:solidFill>
        <a:latin typeface="Univers for KPMG Light" panose="020B0403020202020204" pitchFamily="34" charset="0"/>
        <a:ea typeface="+mn-ea"/>
        <a:cs typeface="+mn-cs"/>
      </a:defRPr>
    </a:lvl3pPr>
    <a:lvl4pPr marL="1340053" algn="l" defTabSz="893369" rtl="0" eaLnBrk="1" latinLnBrk="0" hangingPunct="1">
      <a:defRPr sz="1198" kern="1200">
        <a:solidFill>
          <a:schemeClr val="tx1"/>
        </a:solidFill>
        <a:latin typeface="Univers for KPMG Light" panose="020B0403020202020204" pitchFamily="34" charset="0"/>
        <a:ea typeface="+mn-ea"/>
        <a:cs typeface="+mn-cs"/>
      </a:defRPr>
    </a:lvl4pPr>
    <a:lvl5pPr marL="1786736" algn="l" defTabSz="893369" rtl="0" eaLnBrk="1" latinLnBrk="0" hangingPunct="1">
      <a:defRPr sz="1198" kern="1200">
        <a:solidFill>
          <a:schemeClr val="tx1"/>
        </a:solidFill>
        <a:latin typeface="Univers for KPMG Light" panose="020B0403020202020204" pitchFamily="34" charset="0"/>
        <a:ea typeface="+mn-ea"/>
        <a:cs typeface="+mn-cs"/>
      </a:defRPr>
    </a:lvl5pPr>
    <a:lvl6pPr marL="2233420" algn="l" defTabSz="893369" rtl="0" eaLnBrk="1" latinLnBrk="0" hangingPunct="1">
      <a:defRPr sz="1198" kern="1200">
        <a:solidFill>
          <a:schemeClr val="tx1"/>
        </a:solidFill>
        <a:latin typeface="+mn-lt"/>
        <a:ea typeface="+mn-ea"/>
        <a:cs typeface="+mn-cs"/>
      </a:defRPr>
    </a:lvl6pPr>
    <a:lvl7pPr marL="2680105" algn="l" defTabSz="893369" rtl="0" eaLnBrk="1" latinLnBrk="0" hangingPunct="1">
      <a:defRPr sz="1198" kern="1200">
        <a:solidFill>
          <a:schemeClr val="tx1"/>
        </a:solidFill>
        <a:latin typeface="+mn-lt"/>
        <a:ea typeface="+mn-ea"/>
        <a:cs typeface="+mn-cs"/>
      </a:defRPr>
    </a:lvl7pPr>
    <a:lvl8pPr marL="3126789" algn="l" defTabSz="893369" rtl="0" eaLnBrk="1" latinLnBrk="0" hangingPunct="1">
      <a:defRPr sz="1198" kern="1200">
        <a:solidFill>
          <a:schemeClr val="tx1"/>
        </a:solidFill>
        <a:latin typeface="+mn-lt"/>
        <a:ea typeface="+mn-ea"/>
        <a:cs typeface="+mn-cs"/>
      </a:defRPr>
    </a:lvl8pPr>
    <a:lvl9pPr marL="3573473" algn="l" defTabSz="893369" rtl="0" eaLnBrk="1" latinLnBrk="0" hangingPunct="1">
      <a:defRPr sz="119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7875309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6504771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36978245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5616816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8712083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9964144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8599137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5511824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6562604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10286232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0994992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hyperlink" Target="https://www.facebook.com/KPMGrecrute" TargetMode="External"/><Relationship Id="rId3" Type="http://schemas.openxmlformats.org/officeDocument/2006/relationships/image" Target="../media/image3.emf"/><Relationship Id="rId7" Type="http://schemas.openxmlformats.org/officeDocument/2006/relationships/hyperlink" Target="https://www.linkedin.com/company/kpmg-france" TargetMode="Externa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hyperlink" Target="https://twitter.com/kpmg_france" TargetMode="External"/><Relationship Id="rId5" Type="http://schemas.openxmlformats.org/officeDocument/2006/relationships/image" Target="../media/image6.png"/><Relationship Id="rId10" Type="http://schemas.openxmlformats.org/officeDocument/2006/relationships/hyperlink" Target="https://www.youtube.com/user/KPMGFrance" TargetMode="External"/><Relationship Id="rId4" Type="http://schemas.openxmlformats.org/officeDocument/2006/relationships/hyperlink" Target="http://www.kpmg.fr/" TargetMode="External"/><Relationship Id="rId9" Type="http://schemas.openxmlformats.org/officeDocument/2006/relationships/hyperlink" Target="https://plus.google.com/+KpmgFr" TargetMode="Externa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hyperlink" Target="http://www.kpmg.fr/" TargetMode="Externa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3.xml"/></Relationships>
</file>

<file path=ppt/slideLayouts/_rels/slideLayout33.xml.rels><?xml version="1.0" encoding="UTF-8" standalone="yes"?>
<Relationships xmlns="http://schemas.openxmlformats.org/package/2006/relationships"><Relationship Id="rId8" Type="http://schemas.openxmlformats.org/officeDocument/2006/relationships/hyperlink" Target="https://www.facebook.com/KPMGrecrute" TargetMode="External"/><Relationship Id="rId3" Type="http://schemas.openxmlformats.org/officeDocument/2006/relationships/image" Target="../media/image3.emf"/><Relationship Id="rId7" Type="http://schemas.openxmlformats.org/officeDocument/2006/relationships/hyperlink" Target="https://www.linkedin.com/company/kpmg-france" TargetMode="External"/><Relationship Id="rId2" Type="http://schemas.openxmlformats.org/officeDocument/2006/relationships/image" Target="../media/image5.png"/><Relationship Id="rId1" Type="http://schemas.openxmlformats.org/officeDocument/2006/relationships/slideMaster" Target="../slideMasters/slideMaster3.xml"/><Relationship Id="rId6" Type="http://schemas.openxmlformats.org/officeDocument/2006/relationships/hyperlink" Target="https://twitter.com/kpmg_france" TargetMode="External"/><Relationship Id="rId5" Type="http://schemas.openxmlformats.org/officeDocument/2006/relationships/image" Target="../media/image6.png"/><Relationship Id="rId10" Type="http://schemas.openxmlformats.org/officeDocument/2006/relationships/hyperlink" Target="https://www.youtube.com/user/KPMGFrance" TargetMode="External"/><Relationship Id="rId4" Type="http://schemas.openxmlformats.org/officeDocument/2006/relationships/hyperlink" Target="http://www.kpmg.fr/" TargetMode="External"/><Relationship Id="rId9" Type="http://schemas.openxmlformats.org/officeDocument/2006/relationships/hyperlink" Target="https://plus.google.com/+KpmgFr" TargetMode="Externa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sp>
        <p:nvSpPr>
          <p:cNvPr id="10" name="object 3"/>
          <p:cNvSpPr/>
          <p:nvPr userDrawn="1"/>
        </p:nvSpPr>
        <p:spPr>
          <a:xfrm>
            <a:off x="0" y="0"/>
            <a:ext cx="10691813"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91DA"/>
          </a:solidFill>
        </p:spPr>
        <p:txBody>
          <a:bodyPr wrap="square" lIns="0" tIns="0" rIns="0" bIns="0" rtlCol="0">
            <a:noAutofit/>
          </a:bodyPr>
          <a:lstStyle/>
          <a:p>
            <a:endParaRPr sz="1870" dirty="0">
              <a:latin typeface="Univers for KPMG Light" panose="020B0403020202020204" pitchFamily="34" charset="0"/>
            </a:endParaRPr>
          </a:p>
        </p:txBody>
      </p:sp>
      <p:sp>
        <p:nvSpPr>
          <p:cNvPr id="11" name="object 3"/>
          <p:cNvSpPr/>
          <p:nvPr userDrawn="1"/>
        </p:nvSpPr>
        <p:spPr>
          <a:xfrm>
            <a:off x="1" y="0"/>
            <a:ext cx="183951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sz="1870" dirty="0">
              <a:latin typeface="Univers for KPMG Light" panose="020B0403020202020204" pitchFamily="34" charset="0"/>
            </a:endParaRPr>
          </a:p>
        </p:txBody>
      </p:sp>
      <p:sp>
        <p:nvSpPr>
          <p:cNvPr id="12" name="Text Placeholder 6"/>
          <p:cNvSpPr>
            <a:spLocks noGrp="1"/>
          </p:cNvSpPr>
          <p:nvPr>
            <p:ph type="body" sz="quarter" idx="11"/>
          </p:nvPr>
        </p:nvSpPr>
        <p:spPr>
          <a:xfrm>
            <a:off x="2499683" y="5262128"/>
            <a:ext cx="7241618" cy="741145"/>
          </a:xfrm>
          <a:prstGeom prst="rect">
            <a:avLst/>
          </a:prstGeom>
        </p:spPr>
        <p:txBody>
          <a:bodyPr vert="horz" lIns="0" tIns="0" rIns="0" bIns="0"/>
          <a:lstStyle>
            <a:lvl1pPr>
              <a:spcBef>
                <a:spcPts val="294"/>
              </a:spcBef>
              <a:spcAft>
                <a:spcPts val="0"/>
              </a:spcAft>
              <a:defRPr sz="1100" b="0" i="0">
                <a:solidFill>
                  <a:srgbClr val="FFFFFF"/>
                </a:solidFill>
                <a:latin typeface="Univers for KPMG Light"/>
                <a:cs typeface="Univers for KPMG Light"/>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fr-FR" smtClean="0"/>
              <a:t>Modifiez les styles du texte du masque</a:t>
            </a:r>
          </a:p>
        </p:txBody>
      </p:sp>
      <p:sp>
        <p:nvSpPr>
          <p:cNvPr id="13" name="Title 1"/>
          <p:cNvSpPr>
            <a:spLocks noGrp="1"/>
          </p:cNvSpPr>
          <p:nvPr>
            <p:ph type="title"/>
          </p:nvPr>
        </p:nvSpPr>
        <p:spPr>
          <a:xfrm>
            <a:off x="2506839" y="1474570"/>
            <a:ext cx="7241274" cy="4082225"/>
          </a:xfrm>
        </p:spPr>
        <p:txBody>
          <a:bodyPr anchor="t" anchorCtr="0"/>
          <a:lstStyle>
            <a:lvl1pPr>
              <a:lnSpc>
                <a:spcPct val="70000"/>
              </a:lnSpc>
              <a:defRPr sz="11000">
                <a:solidFill>
                  <a:srgbClr val="FFFFFF"/>
                </a:solidFill>
              </a:defRPr>
            </a:lvl1pPr>
          </a:lstStyle>
          <a:p>
            <a:r>
              <a:rPr lang="fr-FR" dirty="0" smtClean="0"/>
              <a:t>Modifiez le style du titre</a:t>
            </a:r>
            <a:endParaRPr lang="en-US" dirty="0"/>
          </a:p>
        </p:txBody>
      </p:sp>
      <p:pic>
        <p:nvPicPr>
          <p:cNvPr id="14"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l="-317" t="20408" b="21208"/>
          <a:stretch/>
        </p:blipFill>
        <p:spPr>
          <a:xfrm>
            <a:off x="2391591" y="650936"/>
            <a:ext cx="1377356" cy="604774"/>
          </a:xfrm>
          <a:prstGeom prst="rect">
            <a:avLst/>
          </a:prstGeom>
        </p:spPr>
      </p:pic>
    </p:spTree>
    <p:extLst>
      <p:ext uri="{BB962C8B-B14F-4D97-AF65-F5344CB8AC3E}">
        <p14:creationId xmlns:p14="http://schemas.microsoft.com/office/powerpoint/2010/main" val="321874839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160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WITH IMAGE OR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6" name="Espace réservé du texte 5"/>
          <p:cNvSpPr>
            <a:spLocks noGrp="1"/>
          </p:cNvSpPr>
          <p:nvPr>
            <p:ph type="body" sz="quarter" idx="13"/>
          </p:nvPr>
        </p:nvSpPr>
        <p:spPr>
          <a:xfrm>
            <a:off x="877277" y="1478687"/>
            <a:ext cx="4352116" cy="5078282"/>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9" name="Espace réservé du texte 8"/>
          <p:cNvSpPr>
            <a:spLocks noGrp="1"/>
          </p:cNvSpPr>
          <p:nvPr>
            <p:ph type="body" sz="quarter" idx="14"/>
          </p:nvPr>
        </p:nvSpPr>
        <p:spPr>
          <a:xfrm>
            <a:off x="5462420" y="1478687"/>
            <a:ext cx="4343550" cy="5080031"/>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7"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309051760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41" userDrawn="1">
          <p15:clr>
            <a:srgbClr val="FBAE40"/>
          </p15:clr>
        </p15:guide>
        <p15:guide id="2" pos="329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pic>
        <p:nvPicPr>
          <p:cNvPr id="17" name="Picture 16"/>
          <p:cNvPicPr>
            <a:picLocks noChangeAspect="1"/>
          </p:cNvPicPr>
          <p:nvPr userDrawn="1"/>
        </p:nvPicPr>
        <p:blipFill rotWithShape="1">
          <a:blip r:embed="rId2" cstate="print">
            <a:extLst>
              <a:ext uri="{28A0092B-C50C-407E-A947-70E740481C1C}">
                <a14:useLocalDpi xmlns:a14="http://schemas.microsoft.com/office/drawing/2010/main" val="0"/>
              </a:ext>
            </a:extLst>
          </a:blip>
          <a:srcRect t="26128" b="25637"/>
          <a:stretch/>
        </p:blipFill>
        <p:spPr>
          <a:xfrm>
            <a:off x="2469706" y="800212"/>
            <a:ext cx="1246456" cy="453581"/>
          </a:xfrm>
          <a:prstGeom prst="rect">
            <a:avLst/>
          </a:prstGeom>
        </p:spPr>
      </p:pic>
      <p:pic>
        <p:nvPicPr>
          <p:cNvPr id="5" name="Picture 4" descr="KPMG_NoCP_PMS287_US_283_6779.eps"/>
          <p:cNvPicPr>
            <a:picLocks noChangeAspect="1"/>
          </p:cNvPicPr>
          <p:nvPr userDrawn="1"/>
        </p:nvPicPr>
        <p:blipFill rotWithShape="1">
          <a:blip r:embed="rId3" cstate="email">
            <a:extLst>
              <a:ext uri="{28A0092B-C50C-407E-A947-70E740481C1C}">
                <a14:useLocalDpi xmlns:a14="http://schemas.microsoft.com/office/drawing/2010/main"/>
              </a:ext>
            </a:extLst>
          </a:blip>
          <a:srcRect l="7057" t="24107" r="10265" b="24107"/>
          <a:stretch/>
        </p:blipFill>
        <p:spPr>
          <a:xfrm>
            <a:off x="887421" y="6929425"/>
            <a:ext cx="714384" cy="302387"/>
          </a:xfrm>
          <a:prstGeom prst="rect">
            <a:avLst/>
          </a:prstGeom>
        </p:spPr>
      </p:pic>
      <p:sp>
        <p:nvSpPr>
          <p:cNvPr id="10"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sz="1870" dirty="0">
              <a:latin typeface="Univers for KPMG Light" panose="020B0403020202020204" pitchFamily="34" charset="0"/>
            </a:endParaRPr>
          </a:p>
        </p:txBody>
      </p:sp>
      <p:sp>
        <p:nvSpPr>
          <p:cNvPr id="9" name="Rectangle 8">
            <a:hlinkClick r:id="rId4"/>
          </p:cNvPr>
          <p:cNvSpPr>
            <a:spLocks noChangeArrowheads="1"/>
          </p:cNvSpPr>
          <p:nvPr userDrawn="1"/>
        </p:nvSpPr>
        <p:spPr bwMode="auto">
          <a:xfrm>
            <a:off x="2506186" y="3570203"/>
            <a:ext cx="1862641" cy="199285"/>
          </a:xfrm>
          <a:prstGeom prst="rect">
            <a:avLst/>
          </a:prstGeom>
          <a:noFill/>
          <a:ln w="9525">
            <a:noFill/>
            <a:miter lim="800000"/>
            <a:headEnd/>
            <a:tailEnd/>
          </a:ln>
          <a:effectLst/>
        </p:spPr>
        <p:txBody>
          <a:bodyPr wrap="square" lIns="0" tIns="0" rIns="0" bIns="0" anchor="ctr">
            <a:spAutoFit/>
          </a:bodyPr>
          <a:lstStyle/>
          <a:p>
            <a:pPr>
              <a:defRPr/>
            </a:pPr>
            <a:r>
              <a:rPr lang="en-GB" sz="1295" b="1" i="0" kern="0" smtClean="0">
                <a:solidFill>
                  <a:srgbClr val="00468E"/>
                </a:solidFill>
                <a:latin typeface="Univers for KPMG"/>
                <a:ea typeface="Univers for KPMG" pitchFamily="18" charset="0"/>
                <a:cs typeface="Univers for KPMG"/>
              </a:rPr>
              <a:t>kpmg.fr</a:t>
            </a:r>
            <a:endParaRPr lang="en-GB" sz="1295" b="1" i="0" kern="0" dirty="0">
              <a:solidFill>
                <a:srgbClr val="000000"/>
              </a:solidFill>
              <a:latin typeface="Univers for KPMG"/>
              <a:cs typeface="Univers for KPMG"/>
            </a:endParaRPr>
          </a:p>
        </p:txBody>
      </p:sp>
      <p:sp>
        <p:nvSpPr>
          <p:cNvPr id="11" name="ZoneTexte 10">
            <a:hlinkClick r:id="rId4"/>
          </p:cNvPr>
          <p:cNvSpPr txBox="1"/>
          <p:nvPr userDrawn="1"/>
        </p:nvSpPr>
        <p:spPr>
          <a:xfrm>
            <a:off x="2476780" y="3769488"/>
            <a:ext cx="354202"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pic>
        <p:nvPicPr>
          <p:cNvPr id="16" name="Image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418455" y="3792560"/>
            <a:ext cx="1714500" cy="352425"/>
          </a:xfrm>
          <a:prstGeom prst="rect">
            <a:avLst/>
          </a:prstGeom>
        </p:spPr>
      </p:pic>
      <p:sp>
        <p:nvSpPr>
          <p:cNvPr id="18" name="ZoneTexte 17">
            <a:hlinkClick r:id="rId6"/>
          </p:cNvPr>
          <p:cNvSpPr txBox="1"/>
          <p:nvPr userDrawn="1"/>
        </p:nvSpPr>
        <p:spPr>
          <a:xfrm>
            <a:off x="2418455" y="3792560"/>
            <a:ext cx="36132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19" name="ZoneTexte 18">
            <a:hlinkClick r:id="rId7"/>
          </p:cNvPr>
          <p:cNvSpPr txBox="1"/>
          <p:nvPr userDrawn="1"/>
        </p:nvSpPr>
        <p:spPr>
          <a:xfrm>
            <a:off x="2779776" y="3813367"/>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0" name="ZoneTexte 19">
            <a:hlinkClick r:id="rId7"/>
          </p:cNvPr>
          <p:cNvSpPr txBox="1"/>
          <p:nvPr userDrawn="1"/>
        </p:nvSpPr>
        <p:spPr>
          <a:xfrm>
            <a:off x="2932176" y="3965767"/>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1" name="ZoneTexte 20">
            <a:hlinkClick r:id="rId8"/>
          </p:cNvPr>
          <p:cNvSpPr txBox="1"/>
          <p:nvPr userDrawn="1"/>
        </p:nvSpPr>
        <p:spPr>
          <a:xfrm>
            <a:off x="3117848" y="3799495"/>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2" name="ZoneTexte 21">
            <a:hlinkClick r:id="rId9"/>
          </p:cNvPr>
          <p:cNvSpPr txBox="1"/>
          <p:nvPr userDrawn="1"/>
        </p:nvSpPr>
        <p:spPr>
          <a:xfrm>
            <a:off x="3477503" y="3792560"/>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3" name="ZoneTexte 22">
            <a:hlinkClick r:id="rId10"/>
          </p:cNvPr>
          <p:cNvSpPr txBox="1"/>
          <p:nvPr userDrawn="1"/>
        </p:nvSpPr>
        <p:spPr>
          <a:xfrm>
            <a:off x="3815956" y="3782499"/>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Tree>
    <p:extLst>
      <p:ext uri="{BB962C8B-B14F-4D97-AF65-F5344CB8AC3E}">
        <p14:creationId xmlns:p14="http://schemas.microsoft.com/office/powerpoint/2010/main" val="938973618"/>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3" name="object 2"/>
          <p:cNvSpPr>
            <a:spLocks noChangeAspect="1"/>
          </p:cNvSpPr>
          <p:nvPr userDrawn="1"/>
        </p:nvSpPr>
        <p:spPr>
          <a:xfrm>
            <a:off x="0" y="0"/>
            <a:ext cx="10691813" cy="7716005"/>
          </a:xfrm>
          <a:prstGeom prst="rect">
            <a:avLst/>
          </a:prstGeom>
          <a:blipFill dpi="0" rotWithShape="1">
            <a:blip r:embed="rId2" cstate="print">
              <a:alphaModFix amt="84000"/>
              <a:lum bright="-17000"/>
            </a:blip>
            <a:srcRect/>
            <a:stretch>
              <a:fillRect/>
            </a:stretch>
          </a:blipFill>
        </p:spPr>
        <p:txBody>
          <a:bodyPr wrap="square" lIns="0" tIns="0" rIns="0" bIns="0" rtlCol="0"/>
          <a:lstStyle/>
          <a:p>
            <a:endParaRPr sz="1639"/>
          </a:p>
        </p:txBody>
      </p:sp>
      <p:pic>
        <p:nvPicPr>
          <p:cNvPr id="6" name="Picture 7"/>
          <p:cNvPicPr>
            <a:picLocks noChangeAspect="1"/>
          </p:cNvPicPr>
          <p:nvPr userDrawn="1"/>
        </p:nvPicPr>
        <p:blipFill rotWithShape="1">
          <a:blip r:embed="rId3" cstate="print">
            <a:extLst>
              <a:ext uri="{28A0092B-C50C-407E-A947-70E740481C1C}">
                <a14:useLocalDpi xmlns:a14="http://schemas.microsoft.com/office/drawing/2010/main" val="0"/>
              </a:ext>
            </a:extLst>
          </a:blip>
          <a:srcRect l="-317" t="20408" b="21208"/>
          <a:stretch/>
        </p:blipFill>
        <p:spPr>
          <a:xfrm>
            <a:off x="359591" y="261115"/>
            <a:ext cx="1377356" cy="604774"/>
          </a:xfrm>
          <a:prstGeom prst="rect">
            <a:avLst/>
          </a:prstGeom>
        </p:spPr>
      </p:pic>
    </p:spTree>
    <p:extLst>
      <p:ext uri="{BB962C8B-B14F-4D97-AF65-F5344CB8AC3E}">
        <p14:creationId xmlns:p14="http://schemas.microsoft.com/office/powerpoint/2010/main" val="231064061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 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14526"/>
            <a:ext cx="9048750" cy="4893899"/>
          </a:xfrm>
          <a:prstGeom prst="rect">
            <a:avLst/>
          </a:prstGeom>
        </p:spPr>
        <p:txBody>
          <a:bodyPr numCol="1"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382817401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ver 2 - Singular image">
    <p:spTree>
      <p:nvGrpSpPr>
        <p:cNvPr id="1" name=""/>
        <p:cNvGrpSpPr/>
        <p:nvPr/>
      </p:nvGrpSpPr>
      <p:grpSpPr>
        <a:xfrm>
          <a:off x="0" y="0"/>
          <a:ext cx="0" cy="0"/>
          <a:chOff x="0" y="0"/>
          <a:chExt cx="0" cy="0"/>
        </a:xfrm>
      </p:grpSpPr>
      <p:pic>
        <p:nvPicPr>
          <p:cNvPr id="13" name="Image 12"/>
          <p:cNvPicPr>
            <a:picLocks noChangeAspect="1"/>
          </p:cNvPicPr>
          <p:nvPr userDrawn="1"/>
        </p:nvPicPr>
        <p:blipFill rotWithShape="1">
          <a:blip r:embed="rId2" cstate="print">
            <a:extLst>
              <a:ext uri="{28A0092B-C50C-407E-A947-70E740481C1C}">
                <a14:useLocalDpi xmlns:a14="http://schemas.microsoft.com/office/drawing/2010/main" val="0"/>
              </a:ext>
            </a:extLst>
          </a:blip>
          <a:srcRect t="9360" b="14552"/>
          <a:stretch/>
        </p:blipFill>
        <p:spPr>
          <a:xfrm>
            <a:off x="-111743" y="-172647"/>
            <a:ext cx="10803556" cy="7982407"/>
          </a:xfrm>
          <a:prstGeom prst="rect">
            <a:avLst/>
          </a:prstGeom>
        </p:spPr>
      </p:pic>
      <p:sp>
        <p:nvSpPr>
          <p:cNvPr id="10" name="Espace réservé du texte 13"/>
          <p:cNvSpPr>
            <a:spLocks noGrp="1"/>
          </p:cNvSpPr>
          <p:nvPr>
            <p:ph type="body" sz="quarter" idx="12"/>
          </p:nvPr>
        </p:nvSpPr>
        <p:spPr>
          <a:xfrm>
            <a:off x="422624" y="1437322"/>
            <a:ext cx="3860929" cy="3836138"/>
          </a:xfrm>
          <a:prstGeom prst="rect">
            <a:avLst/>
          </a:prstGeom>
        </p:spPr>
        <p:txBody>
          <a:bodyPr anchor="t">
            <a:noAutofit/>
          </a:bodyPr>
          <a:lstStyle>
            <a:lvl1pPr marL="0" indent="0" eaLnBrk="1" hangingPunct="1">
              <a:lnSpc>
                <a:spcPct val="70000"/>
              </a:lnSpc>
              <a:spcAft>
                <a:spcPts val="0"/>
              </a:spcAft>
              <a:buNone/>
              <a:defRPr lang="fr-FR" sz="7198" b="0" dirty="0" smtClean="0">
                <a:solidFill>
                  <a:schemeClr val="bg1"/>
                </a:solidFill>
                <a:latin typeface="KPMG Extralight" panose="020B0303030202040204" pitchFamily="34" charset="0"/>
                <a:cs typeface="KPMG Extralight" panose="020B0303030202040204" pitchFamily="34" charset="0"/>
              </a:defRPr>
            </a:lvl1pPr>
            <a:lvl2pPr marL="0" indent="0">
              <a:spcBef>
                <a:spcPts val="1200"/>
              </a:spcBef>
              <a:spcAft>
                <a:spcPts val="0"/>
              </a:spcAft>
              <a:buNone/>
              <a:defRPr lang="fr-FR" sz="1200" b="1" i="0" dirty="0" smtClean="0">
                <a:solidFill>
                  <a:schemeClr val="bg1"/>
                </a:solidFill>
                <a:latin typeface="Arial" panose="020B0604020202020204" pitchFamily="34" charset="0"/>
                <a:cs typeface="Arial" panose="020B0604020202020204" pitchFamily="34" charset="0"/>
              </a:defRPr>
            </a:lvl2pPr>
            <a:lvl3pPr marL="0" indent="0">
              <a:spcAft>
                <a:spcPts val="0"/>
              </a:spcAft>
              <a:buNone/>
              <a:defRPr lang="fr-FR" sz="1200" b="0" i="0" dirty="0" smtClean="0">
                <a:solidFill>
                  <a:schemeClr val="bg1"/>
                </a:solidFill>
                <a:latin typeface="Arial" panose="020B0604020202020204" pitchFamily="34" charset="0"/>
                <a:cs typeface="Arial" panose="020B0604020202020204" pitchFamily="34" charset="0"/>
              </a:defRPr>
            </a:lvl3pPr>
            <a:lvl4pPr>
              <a:spcBef>
                <a:spcPts val="14995"/>
              </a:spcBef>
              <a:spcAft>
                <a:spcPts val="0"/>
              </a:spcAft>
              <a:defRPr lang="fr-FR" sz="1070" b="0" i="0" dirty="0" smtClean="0">
                <a:solidFill>
                  <a:srgbClr val="00338D"/>
                </a:solidFill>
                <a:latin typeface="Univers for KPMG Light"/>
                <a:cs typeface="Univers for KPMG Light"/>
              </a:defRPr>
            </a:lvl4pPr>
            <a:lvl5pPr>
              <a:defRPr lang="fr-FR" sz="1070" b="0" i="0" dirty="0">
                <a:solidFill>
                  <a:srgbClr val="FFFFFF"/>
                </a:solidFill>
                <a:latin typeface="Univers for KPMG Light"/>
                <a:cs typeface="Univers for KPMG Light"/>
              </a:defRPr>
            </a:lvl5pPr>
          </a:lstStyle>
          <a:p>
            <a:pPr lvl="0"/>
            <a:r>
              <a:rPr lang="fr-FR" dirty="0" smtClean="0"/>
              <a:t>Modifiez les styles du texte du masque</a:t>
            </a:r>
          </a:p>
          <a:p>
            <a:pPr lvl="1"/>
            <a:r>
              <a:rPr lang="fr-FR" dirty="0" smtClean="0"/>
              <a:t>Deuxième niveau</a:t>
            </a:r>
          </a:p>
          <a:p>
            <a:pPr lvl="2"/>
            <a:r>
              <a:rPr lang="fr-FR" dirty="0" smtClean="0"/>
              <a:t>Troisième niveau</a:t>
            </a:r>
          </a:p>
        </p:txBody>
      </p:sp>
      <p:sp>
        <p:nvSpPr>
          <p:cNvPr id="11" name="Espace réservé du texte 18"/>
          <p:cNvSpPr>
            <a:spLocks noGrp="1"/>
          </p:cNvSpPr>
          <p:nvPr>
            <p:ph type="body" sz="quarter" idx="13" hasCustomPrompt="1"/>
          </p:nvPr>
        </p:nvSpPr>
        <p:spPr>
          <a:xfrm>
            <a:off x="448109" y="5420014"/>
            <a:ext cx="2493963" cy="996950"/>
          </a:xfrm>
          <a:prstGeom prst="rect">
            <a:avLst/>
          </a:prstGeom>
        </p:spPr>
        <p:txBody>
          <a:bodyPr/>
          <a:lstStyle>
            <a:lvl1pPr marL="0" indent="0">
              <a:buNone/>
              <a:defRPr sz="850" b="0">
                <a:solidFill>
                  <a:schemeClr val="bg1"/>
                </a:solidFill>
                <a:latin typeface="Arial" panose="020B0604020202020204" pitchFamily="34" charset="0"/>
              </a:defRPr>
            </a:lvl1pPr>
            <a:lvl2pPr marL="0" indent="0">
              <a:spcBef>
                <a:spcPts val="1200"/>
              </a:spcBef>
              <a:spcAft>
                <a:spcPts val="0"/>
              </a:spcAft>
              <a:buNone/>
              <a:defRPr sz="850">
                <a:solidFill>
                  <a:schemeClr val="bg1"/>
                </a:solidFill>
                <a:latin typeface="Arial" panose="020B0604020202020204" pitchFamily="34" charset="0"/>
              </a:defRPr>
            </a:lvl2pPr>
          </a:lstStyle>
          <a:p>
            <a:pPr lvl="0"/>
            <a:r>
              <a:rPr lang="fr-FR" dirty="0" smtClean="0"/>
              <a:t>Date</a:t>
            </a:r>
          </a:p>
          <a:p>
            <a:pPr lvl="1"/>
            <a:r>
              <a:rPr lang="fr-FR" dirty="0" err="1" smtClean="0"/>
              <a:t>Resume</a:t>
            </a:r>
            <a:endParaRPr lang="fr-FR" dirty="0" smtClean="0"/>
          </a:p>
        </p:txBody>
      </p:sp>
    </p:spTree>
    <p:extLst>
      <p:ext uri="{BB962C8B-B14F-4D97-AF65-F5344CB8AC3E}">
        <p14:creationId xmlns:p14="http://schemas.microsoft.com/office/powerpoint/2010/main" val="169495881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28">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dito">
    <p:spTree>
      <p:nvGrpSpPr>
        <p:cNvPr id="1" name=""/>
        <p:cNvGrpSpPr/>
        <p:nvPr/>
      </p:nvGrpSpPr>
      <p:grpSpPr>
        <a:xfrm>
          <a:off x="0" y="0"/>
          <a:ext cx="0" cy="0"/>
          <a:chOff x="0" y="0"/>
          <a:chExt cx="0" cy="0"/>
        </a:xfrm>
      </p:grpSpPr>
      <p:sp>
        <p:nvSpPr>
          <p:cNvPr id="3" name="Rectangle 2"/>
          <p:cNvSpPr/>
          <p:nvPr userDrawn="1"/>
        </p:nvSpPr>
        <p:spPr>
          <a:xfrm>
            <a:off x="3448879" y="6838123"/>
            <a:ext cx="6371223" cy="5665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4" name="Rectangle 3"/>
          <p:cNvSpPr/>
          <p:nvPr userDrawn="1"/>
        </p:nvSpPr>
        <p:spPr>
          <a:xfrm>
            <a:off x="-1" y="1"/>
            <a:ext cx="3602517" cy="7559675"/>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pic>
        <p:nvPicPr>
          <p:cNvPr id="5" name="Picture 5" descr="KPMG_NoCP_white_US_283_6780.eps"/>
          <p:cNvPicPr>
            <a:picLocks noChangeAspect="1"/>
          </p:cNvPicPr>
          <p:nvPr userDrawn="1"/>
        </p:nvPicPr>
        <p:blipFill rotWithShape="1">
          <a:blip r:embed="rId2" cstate="print">
            <a:extLst>
              <a:ext uri="{28A0092B-C50C-407E-A947-70E740481C1C}">
                <a14:useLocalDpi xmlns:a14="http://schemas.microsoft.com/office/drawing/2010/main" val="0"/>
              </a:ext>
            </a:extLst>
          </a:blip>
          <a:srcRect l="7816" t="22176" r="7816" b="22176"/>
          <a:stretch/>
        </p:blipFill>
        <p:spPr>
          <a:xfrm>
            <a:off x="476814" y="689053"/>
            <a:ext cx="1047918" cy="510511"/>
          </a:xfrm>
          <a:prstGeom prst="rect">
            <a:avLst/>
          </a:prstGeom>
        </p:spPr>
      </p:pic>
      <p:sp>
        <p:nvSpPr>
          <p:cNvPr id="6" name="Parenthèses 5"/>
          <p:cNvSpPr/>
          <p:nvPr userDrawn="1"/>
        </p:nvSpPr>
        <p:spPr>
          <a:xfrm rot="5400000">
            <a:off x="4607228" y="1441322"/>
            <a:ext cx="5553635" cy="4326734"/>
          </a:xfrm>
          <a:prstGeom prst="bracketPair">
            <a:avLst>
              <a:gd name="adj" fmla="val 0"/>
            </a:avLst>
          </a:prstGeom>
          <a:ln>
            <a:solidFill>
              <a:srgbClr val="00338D"/>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72972"/>
            <a:endParaRPr lang="fr-FR" sz="1862">
              <a:solidFill>
                <a:prstClr val="black"/>
              </a:solidFill>
            </a:endParaRPr>
          </a:p>
        </p:txBody>
      </p:sp>
      <p:sp>
        <p:nvSpPr>
          <p:cNvPr id="7" name="Titre 13"/>
          <p:cNvSpPr>
            <a:spLocks noGrp="1"/>
          </p:cNvSpPr>
          <p:nvPr>
            <p:ph type="title"/>
          </p:nvPr>
        </p:nvSpPr>
        <p:spPr>
          <a:xfrm>
            <a:off x="446754" y="2601832"/>
            <a:ext cx="3045746" cy="2185321"/>
          </a:xfrm>
          <a:prstGeom prst="rect">
            <a:avLst/>
          </a:prstGeom>
        </p:spPr>
        <p:txBody>
          <a:bodyPr/>
          <a:lstStyle>
            <a:lvl1pPr>
              <a:defRPr lang="fr-FR" sz="6598" b="0" kern="1200" dirty="0">
                <a:solidFill>
                  <a:schemeClr val="bg1"/>
                </a:solidFill>
                <a:latin typeface="KPMG Extralight" panose="020B0303030202040204" pitchFamily="34" charset="0"/>
                <a:ea typeface="+mn-ea"/>
                <a:cs typeface="KPMG Extralight" panose="020B0303030202040204" pitchFamily="34" charset="0"/>
              </a:defRPr>
            </a:lvl1pPr>
          </a:lstStyle>
          <a:p>
            <a:r>
              <a:rPr lang="fr-FR" smtClean="0"/>
              <a:t>Modifiez le style du titre</a:t>
            </a:r>
            <a:endParaRPr lang="fr-FR" dirty="0"/>
          </a:p>
        </p:txBody>
      </p:sp>
      <p:sp>
        <p:nvSpPr>
          <p:cNvPr id="8" name="Ellipse 7"/>
          <p:cNvSpPr/>
          <p:nvPr userDrawn="1"/>
        </p:nvSpPr>
        <p:spPr>
          <a:xfrm>
            <a:off x="5183188" y="7234519"/>
            <a:ext cx="451130" cy="161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grpSp>
        <p:nvGrpSpPr>
          <p:cNvPr id="9" name="Group 4"/>
          <p:cNvGrpSpPr>
            <a:grpSpLocks noChangeAspect="1"/>
          </p:cNvGrpSpPr>
          <p:nvPr userDrawn="1"/>
        </p:nvGrpSpPr>
        <p:grpSpPr bwMode="auto">
          <a:xfrm rot="10800000">
            <a:off x="5152740" y="965890"/>
            <a:ext cx="334318" cy="288395"/>
            <a:chOff x="2971" y="997"/>
            <a:chExt cx="182" cy="157"/>
          </a:xfrm>
          <a:solidFill>
            <a:srgbClr val="0091DA"/>
          </a:solidFill>
        </p:grpSpPr>
        <p:sp>
          <p:nvSpPr>
            <p:cNvPr id="10" name="Freeform 5"/>
            <p:cNvSpPr>
              <a:spLocks/>
            </p:cNvSpPr>
            <p:nvPr userDrawn="1"/>
          </p:nvSpPr>
          <p:spPr bwMode="auto">
            <a:xfrm>
              <a:off x="2971" y="997"/>
              <a:ext cx="85" cy="157"/>
            </a:xfrm>
            <a:custGeom>
              <a:avLst/>
              <a:gdLst>
                <a:gd name="T0" fmla="*/ 0 w 35"/>
                <a:gd name="T1" fmla="*/ 64 h 64"/>
                <a:gd name="T2" fmla="*/ 0 w 35"/>
                <a:gd name="T3" fmla="*/ 59 h 64"/>
                <a:gd name="T4" fmla="*/ 19 w 35"/>
                <a:gd name="T5" fmla="*/ 46 h 64"/>
                <a:gd name="T6" fmla="*/ 25 w 35"/>
                <a:gd name="T7" fmla="*/ 28 h 64"/>
                <a:gd name="T8" fmla="*/ 24 w 35"/>
                <a:gd name="T9" fmla="*/ 25 h 64"/>
                <a:gd name="T10" fmla="*/ 23 w 35"/>
                <a:gd name="T11" fmla="*/ 24 h 64"/>
                <a:gd name="T12" fmla="*/ 17 w 35"/>
                <a:gd name="T13" fmla="*/ 26 h 64"/>
                <a:gd name="T14" fmla="*/ 13 w 35"/>
                <a:gd name="T15" fmla="*/ 27 h 64"/>
                <a:gd name="T16" fmla="*/ 3 w 35"/>
                <a:gd name="T17" fmla="*/ 24 h 64"/>
                <a:gd name="T18" fmla="*/ 0 w 35"/>
                <a:gd name="T19" fmla="*/ 14 h 64"/>
                <a:gd name="T20" fmla="*/ 4 w 35"/>
                <a:gd name="T21" fmla="*/ 4 h 64"/>
                <a:gd name="T22" fmla="*/ 15 w 35"/>
                <a:gd name="T23" fmla="*/ 0 h 64"/>
                <a:gd name="T24" fmla="*/ 29 w 35"/>
                <a:gd name="T25" fmla="*/ 7 h 64"/>
                <a:gd name="T26" fmla="*/ 35 w 35"/>
                <a:gd name="T27" fmla="*/ 25 h 64"/>
                <a:gd name="T28" fmla="*/ 27 w 35"/>
                <a:gd name="T29" fmla="*/ 47 h 64"/>
                <a:gd name="T30" fmla="*/ 0 w 35"/>
                <a:gd name="T3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64">
                  <a:moveTo>
                    <a:pt x="0" y="64"/>
                  </a:moveTo>
                  <a:cubicBezTo>
                    <a:pt x="0" y="59"/>
                    <a:pt x="0" y="59"/>
                    <a:pt x="0" y="59"/>
                  </a:cubicBezTo>
                  <a:cubicBezTo>
                    <a:pt x="8" y="56"/>
                    <a:pt x="14" y="52"/>
                    <a:pt x="19" y="46"/>
                  </a:cubicBezTo>
                  <a:cubicBezTo>
                    <a:pt x="23" y="41"/>
                    <a:pt x="25" y="35"/>
                    <a:pt x="25" y="28"/>
                  </a:cubicBezTo>
                  <a:cubicBezTo>
                    <a:pt x="25" y="27"/>
                    <a:pt x="25" y="26"/>
                    <a:pt x="24" y="25"/>
                  </a:cubicBezTo>
                  <a:cubicBezTo>
                    <a:pt x="24" y="24"/>
                    <a:pt x="23" y="24"/>
                    <a:pt x="23" y="24"/>
                  </a:cubicBezTo>
                  <a:cubicBezTo>
                    <a:pt x="22" y="24"/>
                    <a:pt x="20" y="24"/>
                    <a:pt x="17" y="26"/>
                  </a:cubicBezTo>
                  <a:cubicBezTo>
                    <a:pt x="16" y="27"/>
                    <a:pt x="14" y="27"/>
                    <a:pt x="13" y="27"/>
                  </a:cubicBezTo>
                  <a:cubicBezTo>
                    <a:pt x="9" y="27"/>
                    <a:pt x="6" y="26"/>
                    <a:pt x="3" y="24"/>
                  </a:cubicBezTo>
                  <a:cubicBezTo>
                    <a:pt x="1" y="21"/>
                    <a:pt x="0" y="18"/>
                    <a:pt x="0" y="14"/>
                  </a:cubicBezTo>
                  <a:cubicBezTo>
                    <a:pt x="0" y="10"/>
                    <a:pt x="1" y="7"/>
                    <a:pt x="4" y="4"/>
                  </a:cubicBezTo>
                  <a:cubicBezTo>
                    <a:pt x="7" y="2"/>
                    <a:pt x="11" y="0"/>
                    <a:pt x="15" y="0"/>
                  </a:cubicBezTo>
                  <a:cubicBezTo>
                    <a:pt x="20" y="0"/>
                    <a:pt x="25" y="3"/>
                    <a:pt x="29" y="7"/>
                  </a:cubicBezTo>
                  <a:cubicBezTo>
                    <a:pt x="33" y="11"/>
                    <a:pt x="35" y="17"/>
                    <a:pt x="35" y="25"/>
                  </a:cubicBezTo>
                  <a:cubicBezTo>
                    <a:pt x="35" y="33"/>
                    <a:pt x="32" y="40"/>
                    <a:pt x="27" y="47"/>
                  </a:cubicBezTo>
                  <a:cubicBezTo>
                    <a:pt x="21" y="54"/>
                    <a:pt x="12" y="60"/>
                    <a:pt x="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sp>
          <p:nvSpPr>
            <p:cNvPr id="11" name="Freeform 6"/>
            <p:cNvSpPr>
              <a:spLocks/>
            </p:cNvSpPr>
            <p:nvPr userDrawn="1"/>
          </p:nvSpPr>
          <p:spPr bwMode="auto">
            <a:xfrm>
              <a:off x="3067" y="997"/>
              <a:ext cx="86" cy="157"/>
            </a:xfrm>
            <a:custGeom>
              <a:avLst/>
              <a:gdLst>
                <a:gd name="T0" fmla="*/ 0 w 35"/>
                <a:gd name="T1" fmla="*/ 64 h 64"/>
                <a:gd name="T2" fmla="*/ 0 w 35"/>
                <a:gd name="T3" fmla="*/ 59 h 64"/>
                <a:gd name="T4" fmla="*/ 19 w 35"/>
                <a:gd name="T5" fmla="*/ 46 h 64"/>
                <a:gd name="T6" fmla="*/ 25 w 35"/>
                <a:gd name="T7" fmla="*/ 28 h 64"/>
                <a:gd name="T8" fmla="*/ 24 w 35"/>
                <a:gd name="T9" fmla="*/ 25 h 64"/>
                <a:gd name="T10" fmla="*/ 23 w 35"/>
                <a:gd name="T11" fmla="*/ 24 h 64"/>
                <a:gd name="T12" fmla="*/ 17 w 35"/>
                <a:gd name="T13" fmla="*/ 26 h 64"/>
                <a:gd name="T14" fmla="*/ 13 w 35"/>
                <a:gd name="T15" fmla="*/ 27 h 64"/>
                <a:gd name="T16" fmla="*/ 3 w 35"/>
                <a:gd name="T17" fmla="*/ 24 h 64"/>
                <a:gd name="T18" fmla="*/ 0 w 35"/>
                <a:gd name="T19" fmla="*/ 14 h 64"/>
                <a:gd name="T20" fmla="*/ 4 w 35"/>
                <a:gd name="T21" fmla="*/ 4 h 64"/>
                <a:gd name="T22" fmla="*/ 15 w 35"/>
                <a:gd name="T23" fmla="*/ 0 h 64"/>
                <a:gd name="T24" fmla="*/ 29 w 35"/>
                <a:gd name="T25" fmla="*/ 7 h 64"/>
                <a:gd name="T26" fmla="*/ 35 w 35"/>
                <a:gd name="T27" fmla="*/ 25 h 64"/>
                <a:gd name="T28" fmla="*/ 27 w 35"/>
                <a:gd name="T29" fmla="*/ 47 h 64"/>
                <a:gd name="T30" fmla="*/ 0 w 35"/>
                <a:gd name="T3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64">
                  <a:moveTo>
                    <a:pt x="0" y="64"/>
                  </a:moveTo>
                  <a:cubicBezTo>
                    <a:pt x="0" y="59"/>
                    <a:pt x="0" y="59"/>
                    <a:pt x="0" y="59"/>
                  </a:cubicBezTo>
                  <a:cubicBezTo>
                    <a:pt x="8" y="56"/>
                    <a:pt x="14" y="52"/>
                    <a:pt x="19" y="46"/>
                  </a:cubicBezTo>
                  <a:cubicBezTo>
                    <a:pt x="23" y="41"/>
                    <a:pt x="25" y="35"/>
                    <a:pt x="25" y="28"/>
                  </a:cubicBezTo>
                  <a:cubicBezTo>
                    <a:pt x="25" y="27"/>
                    <a:pt x="25" y="26"/>
                    <a:pt x="24" y="25"/>
                  </a:cubicBezTo>
                  <a:cubicBezTo>
                    <a:pt x="24" y="24"/>
                    <a:pt x="23" y="24"/>
                    <a:pt x="23" y="24"/>
                  </a:cubicBezTo>
                  <a:cubicBezTo>
                    <a:pt x="22" y="24"/>
                    <a:pt x="20" y="24"/>
                    <a:pt x="17" y="26"/>
                  </a:cubicBezTo>
                  <a:cubicBezTo>
                    <a:pt x="16" y="27"/>
                    <a:pt x="14" y="27"/>
                    <a:pt x="13" y="27"/>
                  </a:cubicBezTo>
                  <a:cubicBezTo>
                    <a:pt x="9" y="27"/>
                    <a:pt x="6" y="26"/>
                    <a:pt x="3" y="24"/>
                  </a:cubicBezTo>
                  <a:cubicBezTo>
                    <a:pt x="1" y="21"/>
                    <a:pt x="0" y="18"/>
                    <a:pt x="0" y="14"/>
                  </a:cubicBezTo>
                  <a:cubicBezTo>
                    <a:pt x="0" y="10"/>
                    <a:pt x="1" y="7"/>
                    <a:pt x="4" y="4"/>
                  </a:cubicBezTo>
                  <a:cubicBezTo>
                    <a:pt x="7" y="2"/>
                    <a:pt x="11" y="0"/>
                    <a:pt x="15" y="0"/>
                  </a:cubicBezTo>
                  <a:cubicBezTo>
                    <a:pt x="20" y="0"/>
                    <a:pt x="25" y="3"/>
                    <a:pt x="29" y="7"/>
                  </a:cubicBezTo>
                  <a:cubicBezTo>
                    <a:pt x="33" y="11"/>
                    <a:pt x="35" y="17"/>
                    <a:pt x="35" y="25"/>
                  </a:cubicBezTo>
                  <a:cubicBezTo>
                    <a:pt x="35" y="33"/>
                    <a:pt x="32" y="40"/>
                    <a:pt x="27" y="47"/>
                  </a:cubicBezTo>
                  <a:cubicBezTo>
                    <a:pt x="21" y="54"/>
                    <a:pt x="12" y="60"/>
                    <a:pt x="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grpSp>
      <p:sp>
        <p:nvSpPr>
          <p:cNvPr id="12" name="Espace réservé du texte 22"/>
          <p:cNvSpPr>
            <a:spLocks noGrp="1"/>
          </p:cNvSpPr>
          <p:nvPr>
            <p:ph type="body" sz="quarter" idx="10"/>
          </p:nvPr>
        </p:nvSpPr>
        <p:spPr>
          <a:xfrm>
            <a:off x="5549463" y="965890"/>
            <a:ext cx="3988675" cy="5249151"/>
          </a:xfrm>
          <a:prstGeom prst="rect">
            <a:avLst/>
          </a:prstGeom>
        </p:spPr>
        <p:txBody>
          <a:bodyPr>
            <a:normAutofit/>
          </a:bodyPr>
          <a:lstStyle>
            <a:lvl1pPr>
              <a:defRPr sz="1000" b="0">
                <a:solidFill>
                  <a:schemeClr val="tx1"/>
                </a:solidFill>
                <a:latin typeface="Arial" panose="020B0604020202020204" pitchFamily="34" charset="0"/>
              </a:defRPr>
            </a:lvl1pPr>
            <a:lvl2pPr>
              <a:defRPr sz="1000">
                <a:solidFill>
                  <a:schemeClr val="tx1"/>
                </a:solidFill>
              </a:defRPr>
            </a:lvl2pPr>
            <a:lvl3pPr>
              <a:defRPr sz="1000">
                <a:solidFill>
                  <a:schemeClr val="tx1"/>
                </a:solidFill>
              </a:defRPr>
            </a:lvl3pPr>
          </a:lstStyle>
          <a:p>
            <a:pPr lvl="0"/>
            <a:r>
              <a:rPr lang="fr-FR" smtClean="0"/>
              <a:t>Modifiez les styles du texte du masque</a:t>
            </a:r>
          </a:p>
          <a:p>
            <a:pPr lvl="1"/>
            <a:r>
              <a:rPr lang="fr-FR" smtClean="0"/>
              <a:t>Deuxième niveau</a:t>
            </a:r>
          </a:p>
          <a:p>
            <a:pPr lvl="2"/>
            <a:r>
              <a:rPr lang="fr-FR" smtClean="0"/>
              <a:t>Troisième niveau</a:t>
            </a:r>
          </a:p>
        </p:txBody>
      </p:sp>
      <p:sp>
        <p:nvSpPr>
          <p:cNvPr id="13" name="Shape 36"/>
          <p:cNvSpPr/>
          <p:nvPr userDrawn="1"/>
        </p:nvSpPr>
        <p:spPr>
          <a:xfrm>
            <a:off x="5256004" y="7034978"/>
            <a:ext cx="4564099" cy="280222"/>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LT Std 45 Light"/>
                <a:ea typeface="Univers LT Std 45 Light"/>
                <a:cs typeface="Univers LT Std 45 Light"/>
                <a:sym typeface="Univers LT Std 45 Light"/>
              </a:defRPr>
            </a:lvl1pPr>
          </a:lstStyle>
          <a:p>
            <a:r>
              <a:rPr lang="fr-FR" sz="600" dirty="0" smtClean="0">
                <a:solidFill>
                  <a:sysClr val="window" lastClr="FFFFFF">
                    <a:lumMod val="65000"/>
                  </a:sysClr>
                </a:solidFill>
                <a:latin typeface="Arial"/>
              </a:rPr>
              <a:t>© 2018 KPMG S.A., société anonyme d'expertise comptable et de commissariat aux comptes, membre français du réseau KPMG constitué de cabinets indépendants adhérents de KPMG International </a:t>
            </a:r>
            <a:r>
              <a:rPr lang="fr-FR" sz="600" dirty="0" err="1" smtClean="0">
                <a:solidFill>
                  <a:sysClr val="window" lastClr="FFFFFF">
                    <a:lumMod val="65000"/>
                  </a:sysClr>
                </a:solidFill>
                <a:latin typeface="Arial"/>
              </a:rPr>
              <a:t>Cooperative</a:t>
            </a:r>
            <a:r>
              <a:rPr lang="fr-FR" sz="600" dirty="0" smtClean="0">
                <a:solidFill>
                  <a:sysClr val="window" lastClr="FFFFFF">
                    <a:lumMod val="65000"/>
                  </a:sysClr>
                </a:solidFill>
                <a:latin typeface="Arial"/>
              </a:rPr>
              <a:t>, une entité de droit suisse. Tous droits réservés. Le nom KPMG et le logo sont des marques déposées ou des marques de KPMG International.</a:t>
            </a:r>
            <a:endParaRPr lang="fr-FR" sz="600" dirty="0">
              <a:solidFill>
                <a:sysClr val="window" lastClr="FFFFFF">
                  <a:lumMod val="65000"/>
                </a:sysClr>
              </a:solidFill>
              <a:latin typeface="Arial"/>
            </a:endParaRPr>
          </a:p>
        </p:txBody>
      </p:sp>
    </p:spTree>
    <p:extLst>
      <p:ext uri="{BB962C8B-B14F-4D97-AF65-F5344CB8AC3E}">
        <p14:creationId xmlns:p14="http://schemas.microsoft.com/office/powerpoint/2010/main" val="272699212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28">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3" name="Rectangle 2"/>
          <p:cNvSpPr/>
          <p:nvPr userDrawn="1"/>
        </p:nvSpPr>
        <p:spPr>
          <a:xfrm>
            <a:off x="3448880" y="6838123"/>
            <a:ext cx="6622046" cy="5665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4" name="Rectangle 3"/>
          <p:cNvSpPr/>
          <p:nvPr userDrawn="1"/>
        </p:nvSpPr>
        <p:spPr>
          <a:xfrm>
            <a:off x="-1" y="1"/>
            <a:ext cx="3602517" cy="7559675"/>
          </a:xfrm>
          <a:prstGeom prst="rect">
            <a:avLst/>
          </a:prstGeom>
          <a:solidFill>
            <a:srgbClr val="009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8" name="Ellipse 7"/>
          <p:cNvSpPr/>
          <p:nvPr userDrawn="1"/>
        </p:nvSpPr>
        <p:spPr>
          <a:xfrm>
            <a:off x="5183188" y="7234519"/>
            <a:ext cx="451130" cy="161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pic>
        <p:nvPicPr>
          <p:cNvPr id="11" name="Picture 5" descr="KPMG_NoCP_white_US_283_6780.eps"/>
          <p:cNvPicPr>
            <a:picLocks noChangeAspect="1"/>
          </p:cNvPicPr>
          <p:nvPr userDrawn="1"/>
        </p:nvPicPr>
        <p:blipFill rotWithShape="1">
          <a:blip r:embed="rId2" cstate="print">
            <a:extLst>
              <a:ext uri="{28A0092B-C50C-407E-A947-70E740481C1C}">
                <a14:useLocalDpi xmlns:a14="http://schemas.microsoft.com/office/drawing/2010/main" val="0"/>
              </a:ext>
            </a:extLst>
          </a:blip>
          <a:srcRect l="7816" t="22176" r="7816" b="22176"/>
          <a:stretch/>
        </p:blipFill>
        <p:spPr>
          <a:xfrm>
            <a:off x="476814" y="689053"/>
            <a:ext cx="1047918" cy="510511"/>
          </a:xfrm>
          <a:prstGeom prst="rect">
            <a:avLst/>
          </a:prstGeom>
        </p:spPr>
      </p:pic>
      <p:sp>
        <p:nvSpPr>
          <p:cNvPr id="12" name="Titre 13"/>
          <p:cNvSpPr>
            <a:spLocks noGrp="1"/>
          </p:cNvSpPr>
          <p:nvPr>
            <p:ph type="title"/>
          </p:nvPr>
        </p:nvSpPr>
        <p:spPr>
          <a:xfrm>
            <a:off x="446754" y="2601832"/>
            <a:ext cx="3045746" cy="2185321"/>
          </a:xfrm>
          <a:prstGeom prst="rect">
            <a:avLst/>
          </a:prstGeom>
        </p:spPr>
        <p:txBody>
          <a:bodyPr/>
          <a:lstStyle>
            <a:lvl1pPr>
              <a:defRPr lang="fr-FR" sz="6598" b="0" kern="1200" dirty="0">
                <a:solidFill>
                  <a:schemeClr val="bg1"/>
                </a:solidFill>
                <a:latin typeface="KPMG Extralight" panose="020B0303030202040204" pitchFamily="34" charset="0"/>
                <a:ea typeface="+mn-ea"/>
                <a:cs typeface="KPMG Extralight" panose="020B0303030202040204" pitchFamily="34" charset="0"/>
              </a:defRPr>
            </a:lvl1pPr>
          </a:lstStyle>
          <a:p>
            <a:r>
              <a:rPr lang="fr-FR" smtClean="0"/>
              <a:t>Modifiez le style du titre</a:t>
            </a:r>
            <a:endParaRPr lang="fr-FR" dirty="0"/>
          </a:p>
        </p:txBody>
      </p:sp>
    </p:spTree>
    <p:extLst>
      <p:ext uri="{BB962C8B-B14F-4D97-AF65-F5344CB8AC3E}">
        <p14:creationId xmlns:p14="http://schemas.microsoft.com/office/powerpoint/2010/main" val="264464956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ettre1">
    <p:spTree>
      <p:nvGrpSpPr>
        <p:cNvPr id="1" name=""/>
        <p:cNvGrpSpPr/>
        <p:nvPr/>
      </p:nvGrpSpPr>
      <p:grpSpPr>
        <a:xfrm>
          <a:off x="0" y="0"/>
          <a:ext cx="0" cy="0"/>
          <a:chOff x="0" y="0"/>
          <a:chExt cx="0" cy="0"/>
        </a:xfrm>
      </p:grpSpPr>
      <p:sp>
        <p:nvSpPr>
          <p:cNvPr id="17" name="Shape 8"/>
          <p:cNvSpPr txBox="1">
            <a:spLocks/>
          </p:cNvSpPr>
          <p:nvPr userDrawn="1"/>
        </p:nvSpPr>
        <p:spPr>
          <a:xfrm>
            <a:off x="10147717" y="7076265"/>
            <a:ext cx="252000" cy="164699"/>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Univers LT Std 55 Roman"/>
                <a:ea typeface="Univers LT Std 55 Roman"/>
                <a:cs typeface="Univers LT Std 55 Roman"/>
                <a:sym typeface="Univers LT Std 55 Roman"/>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86CB4B4D-7CA3-9044-876B-883B54F8677D}" type="slidenum">
              <a:rPr lang="en-US" sz="700" smtClean="0">
                <a:solidFill>
                  <a:srgbClr val="00338D"/>
                </a:solidFill>
                <a:latin typeface="Arial" panose="020B0604020202020204" pitchFamily="34" charset="0"/>
                <a:ea typeface="Univers for KPMG Light"/>
                <a:cs typeface="Univers for KPMG Light"/>
                <a:sym typeface="Univers LT Std 45 Light"/>
              </a:rPr>
              <a:pPr algn="ctr"/>
              <a:t>‹N°›</a:t>
            </a:fld>
            <a:endParaRPr lang="en-US" sz="700" dirty="0">
              <a:solidFill>
                <a:srgbClr val="00338D"/>
              </a:solidFill>
              <a:latin typeface="Arial" panose="020B0604020202020204" pitchFamily="34" charset="0"/>
              <a:ea typeface="Univers for KPMG Light"/>
              <a:cs typeface="Univers for KPMG Light"/>
              <a:sym typeface="Univers LT Std 45 Light"/>
            </a:endParaRPr>
          </a:p>
        </p:txBody>
      </p:sp>
      <p:grpSp>
        <p:nvGrpSpPr>
          <p:cNvPr id="27" name="Group 4"/>
          <p:cNvGrpSpPr>
            <a:grpSpLocks noChangeAspect="1"/>
          </p:cNvGrpSpPr>
          <p:nvPr userDrawn="1"/>
        </p:nvGrpSpPr>
        <p:grpSpPr bwMode="auto">
          <a:xfrm>
            <a:off x="835035" y="398823"/>
            <a:ext cx="638175" cy="269875"/>
            <a:chOff x="510" y="4389"/>
            <a:chExt cx="402" cy="170"/>
          </a:xfrm>
        </p:grpSpPr>
        <p:sp>
          <p:nvSpPr>
            <p:cNvPr id="28" name="AutoShape 3"/>
            <p:cNvSpPr>
              <a:spLocks noChangeAspect="1" noChangeArrowheads="1" noTextEdit="1"/>
            </p:cNvSpPr>
            <p:nvPr userDrawn="1"/>
          </p:nvSpPr>
          <p:spPr bwMode="auto">
            <a:xfrm>
              <a:off x="510" y="4389"/>
              <a:ext cx="402" cy="17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sp>
          <p:nvSpPr>
            <p:cNvPr id="29" name="Freeform 5"/>
            <p:cNvSpPr>
              <a:spLocks noEditPoints="1"/>
            </p:cNvSpPr>
            <p:nvPr userDrawn="1"/>
          </p:nvSpPr>
          <p:spPr bwMode="auto">
            <a:xfrm>
              <a:off x="534" y="4411"/>
              <a:ext cx="350" cy="129"/>
            </a:xfrm>
            <a:custGeom>
              <a:avLst/>
              <a:gdLst>
                <a:gd name="T0" fmla="*/ 2941 w 3780"/>
                <a:gd name="T1" fmla="*/ 758 h 1518"/>
                <a:gd name="T2" fmla="*/ 2032 w 3780"/>
                <a:gd name="T3" fmla="*/ 0 h 1518"/>
                <a:gd name="T4" fmla="*/ 1962 w 3780"/>
                <a:gd name="T5" fmla="*/ 0 h 1518"/>
                <a:gd name="T6" fmla="*/ 1054 w 3780"/>
                <a:gd name="T7" fmla="*/ 691 h 1518"/>
                <a:gd name="T8" fmla="*/ 214 w 3780"/>
                <a:gd name="T9" fmla="*/ 788 h 1518"/>
                <a:gd name="T10" fmla="*/ 283 w 3780"/>
                <a:gd name="T11" fmla="*/ 1185 h 1518"/>
                <a:gd name="T12" fmla="*/ 694 w 3780"/>
                <a:gd name="T13" fmla="*/ 1501 h 1518"/>
                <a:gd name="T14" fmla="*/ 791 w 3780"/>
                <a:gd name="T15" fmla="*/ 1501 h 1518"/>
                <a:gd name="T16" fmla="*/ 1136 w 3780"/>
                <a:gd name="T17" fmla="*/ 1186 h 1518"/>
                <a:gd name="T18" fmla="*/ 1503 w 3780"/>
                <a:gd name="T19" fmla="*/ 1501 h 1518"/>
                <a:gd name="T20" fmla="*/ 1892 w 3780"/>
                <a:gd name="T21" fmla="*/ 1185 h 1518"/>
                <a:gd name="T22" fmla="*/ 2269 w 3780"/>
                <a:gd name="T23" fmla="*/ 1185 h 1518"/>
                <a:gd name="T24" fmla="*/ 2536 w 3780"/>
                <a:gd name="T25" fmla="*/ 1501 h 1518"/>
                <a:gd name="T26" fmla="*/ 2806 w 3780"/>
                <a:gd name="T27" fmla="*/ 1432 h 1518"/>
                <a:gd name="T28" fmla="*/ 3546 w 3780"/>
                <a:gd name="T29" fmla="*/ 1185 h 1518"/>
                <a:gd name="T30" fmla="*/ 2941 w 3780"/>
                <a:gd name="T31" fmla="*/ 0 h 1518"/>
                <a:gd name="T32" fmla="*/ 1023 w 3780"/>
                <a:gd name="T33" fmla="*/ 731 h 1518"/>
                <a:gd name="T34" fmla="*/ 895 w 3780"/>
                <a:gd name="T35" fmla="*/ 1156 h 1518"/>
                <a:gd name="T36" fmla="*/ 895 w 3780"/>
                <a:gd name="T37" fmla="*/ 691 h 1518"/>
                <a:gd name="T38" fmla="*/ 432 w 3780"/>
                <a:gd name="T39" fmla="*/ 691 h 1518"/>
                <a:gd name="T40" fmla="*/ 1023 w 3780"/>
                <a:gd name="T41" fmla="*/ 30 h 1518"/>
                <a:gd name="T42" fmla="*/ 1240 w 3780"/>
                <a:gd name="T43" fmla="*/ 1045 h 1518"/>
                <a:gd name="T44" fmla="*/ 1216 w 3780"/>
                <a:gd name="T45" fmla="*/ 1046 h 1518"/>
                <a:gd name="T46" fmla="*/ 1160 w 3780"/>
                <a:gd name="T47" fmla="*/ 961 h 1518"/>
                <a:gd name="T48" fmla="*/ 1231 w 3780"/>
                <a:gd name="T49" fmla="*/ 819 h 1518"/>
                <a:gd name="T50" fmla="*/ 1389 w 3780"/>
                <a:gd name="T51" fmla="*/ 929 h 1518"/>
                <a:gd name="T52" fmla="*/ 1807 w 3780"/>
                <a:gd name="T53" fmla="*/ 1156 h 1518"/>
                <a:gd name="T54" fmla="*/ 1807 w 3780"/>
                <a:gd name="T55" fmla="*/ 1156 h 1518"/>
                <a:gd name="T56" fmla="*/ 1932 w 3780"/>
                <a:gd name="T57" fmla="*/ 690 h 1518"/>
                <a:gd name="T58" fmla="*/ 1396 w 3780"/>
                <a:gd name="T59" fmla="*/ 1156 h 1518"/>
                <a:gd name="T60" fmla="*/ 1308 w 3780"/>
                <a:gd name="T61" fmla="*/ 690 h 1518"/>
                <a:gd name="T62" fmla="*/ 1932 w 3780"/>
                <a:gd name="T63" fmla="*/ 30 h 1518"/>
                <a:gd name="T64" fmla="*/ 2405 w 3780"/>
                <a:gd name="T65" fmla="*/ 1156 h 1518"/>
                <a:gd name="T66" fmla="*/ 2465 w 3780"/>
                <a:gd name="T67" fmla="*/ 877 h 1518"/>
                <a:gd name="T68" fmla="*/ 2840 w 3780"/>
                <a:gd name="T69" fmla="*/ 703 h 1518"/>
                <a:gd name="T70" fmla="*/ 2736 w 3780"/>
                <a:gd name="T71" fmla="*/ 1088 h 1518"/>
                <a:gd name="T72" fmla="*/ 2707 w 3780"/>
                <a:gd name="T73" fmla="*/ 691 h 1518"/>
                <a:gd name="T74" fmla="*/ 2061 w 3780"/>
                <a:gd name="T75" fmla="*/ 1156 h 1518"/>
                <a:gd name="T76" fmla="*/ 2840 w 3780"/>
                <a:gd name="T77" fmla="*/ 703 h 1518"/>
                <a:gd name="T78" fmla="*/ 3290 w 3780"/>
                <a:gd name="T79" fmla="*/ 1346 h 1518"/>
                <a:gd name="T80" fmla="*/ 3330 w 3780"/>
                <a:gd name="T81" fmla="*/ 1185 h 1518"/>
                <a:gd name="T82" fmla="*/ 3750 w 3780"/>
                <a:gd name="T83" fmla="*/ 1156 h 1518"/>
                <a:gd name="T84" fmla="*/ 3586 w 3780"/>
                <a:gd name="T85" fmla="*/ 1026 h 1518"/>
                <a:gd name="T86" fmla="*/ 2970 w 3780"/>
                <a:gd name="T87" fmla="*/ 1156 h 1518"/>
                <a:gd name="T88" fmla="*/ 3265 w 3780"/>
                <a:gd name="T89" fmla="*/ 804 h 1518"/>
                <a:gd name="T90" fmla="*/ 3596 w 3780"/>
                <a:gd name="T91" fmla="*/ 742 h 1518"/>
                <a:gd name="T92" fmla="*/ 2970 w 3780"/>
                <a:gd name="T93" fmla="*/ 30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80" h="1518">
                  <a:moveTo>
                    <a:pt x="2941" y="0"/>
                  </a:moveTo>
                  <a:lnTo>
                    <a:pt x="2941" y="0"/>
                  </a:lnTo>
                  <a:lnTo>
                    <a:pt x="2941" y="758"/>
                  </a:lnTo>
                  <a:cubicBezTo>
                    <a:pt x="2914" y="779"/>
                    <a:pt x="2892" y="801"/>
                    <a:pt x="2871" y="825"/>
                  </a:cubicBezTo>
                  <a:lnTo>
                    <a:pt x="2871" y="0"/>
                  </a:lnTo>
                  <a:lnTo>
                    <a:pt x="2032" y="0"/>
                  </a:lnTo>
                  <a:lnTo>
                    <a:pt x="2032" y="690"/>
                  </a:lnTo>
                  <a:lnTo>
                    <a:pt x="1962" y="690"/>
                  </a:lnTo>
                  <a:lnTo>
                    <a:pt x="1962" y="0"/>
                  </a:lnTo>
                  <a:lnTo>
                    <a:pt x="1123" y="0"/>
                  </a:lnTo>
                  <a:lnTo>
                    <a:pt x="1123" y="691"/>
                  </a:lnTo>
                  <a:lnTo>
                    <a:pt x="1054" y="691"/>
                  </a:lnTo>
                  <a:lnTo>
                    <a:pt x="1054" y="0"/>
                  </a:lnTo>
                  <a:lnTo>
                    <a:pt x="214" y="0"/>
                  </a:lnTo>
                  <a:lnTo>
                    <a:pt x="214" y="788"/>
                  </a:lnTo>
                  <a:lnTo>
                    <a:pt x="0" y="1501"/>
                  </a:lnTo>
                  <a:lnTo>
                    <a:pt x="189" y="1501"/>
                  </a:lnTo>
                  <a:lnTo>
                    <a:pt x="283" y="1185"/>
                  </a:lnTo>
                  <a:lnTo>
                    <a:pt x="310" y="1185"/>
                  </a:lnTo>
                  <a:lnTo>
                    <a:pt x="467" y="1501"/>
                  </a:lnTo>
                  <a:lnTo>
                    <a:pt x="694" y="1501"/>
                  </a:lnTo>
                  <a:lnTo>
                    <a:pt x="543" y="1185"/>
                  </a:lnTo>
                  <a:lnTo>
                    <a:pt x="886" y="1185"/>
                  </a:lnTo>
                  <a:lnTo>
                    <a:pt x="791" y="1501"/>
                  </a:lnTo>
                  <a:lnTo>
                    <a:pt x="997" y="1501"/>
                  </a:lnTo>
                  <a:lnTo>
                    <a:pt x="1091" y="1186"/>
                  </a:lnTo>
                  <a:lnTo>
                    <a:pt x="1136" y="1186"/>
                  </a:lnTo>
                  <a:lnTo>
                    <a:pt x="1136" y="1185"/>
                  </a:lnTo>
                  <a:lnTo>
                    <a:pt x="1594" y="1185"/>
                  </a:lnTo>
                  <a:lnTo>
                    <a:pt x="1503" y="1501"/>
                  </a:lnTo>
                  <a:lnTo>
                    <a:pt x="1711" y="1501"/>
                  </a:lnTo>
                  <a:lnTo>
                    <a:pt x="1799" y="1185"/>
                  </a:lnTo>
                  <a:lnTo>
                    <a:pt x="1892" y="1185"/>
                  </a:lnTo>
                  <a:lnTo>
                    <a:pt x="1895" y="1501"/>
                  </a:lnTo>
                  <a:lnTo>
                    <a:pt x="2069" y="1501"/>
                  </a:lnTo>
                  <a:lnTo>
                    <a:pt x="2269" y="1185"/>
                  </a:lnTo>
                  <a:lnTo>
                    <a:pt x="2399" y="1185"/>
                  </a:lnTo>
                  <a:lnTo>
                    <a:pt x="2332" y="1501"/>
                  </a:lnTo>
                  <a:lnTo>
                    <a:pt x="2536" y="1501"/>
                  </a:lnTo>
                  <a:lnTo>
                    <a:pt x="2602" y="1185"/>
                  </a:lnTo>
                  <a:lnTo>
                    <a:pt x="2721" y="1185"/>
                  </a:lnTo>
                  <a:cubicBezTo>
                    <a:pt x="2716" y="1283"/>
                    <a:pt x="2741" y="1372"/>
                    <a:pt x="2806" y="1432"/>
                  </a:cubicBezTo>
                  <a:cubicBezTo>
                    <a:pt x="2885" y="1504"/>
                    <a:pt x="3006" y="1518"/>
                    <a:pt x="3096" y="1518"/>
                  </a:cubicBezTo>
                  <a:cubicBezTo>
                    <a:pt x="3219" y="1518"/>
                    <a:pt x="3347" y="1501"/>
                    <a:pt x="3476" y="1472"/>
                  </a:cubicBezTo>
                  <a:lnTo>
                    <a:pt x="3546" y="1185"/>
                  </a:lnTo>
                  <a:lnTo>
                    <a:pt x="3780" y="1185"/>
                  </a:lnTo>
                  <a:lnTo>
                    <a:pt x="3780" y="0"/>
                  </a:lnTo>
                  <a:lnTo>
                    <a:pt x="2941" y="0"/>
                  </a:lnTo>
                  <a:lnTo>
                    <a:pt x="2941" y="0"/>
                  </a:lnTo>
                  <a:close/>
                  <a:moveTo>
                    <a:pt x="1023" y="731"/>
                  </a:moveTo>
                  <a:lnTo>
                    <a:pt x="1023" y="731"/>
                  </a:lnTo>
                  <a:lnTo>
                    <a:pt x="1011" y="772"/>
                  </a:lnTo>
                  <a:lnTo>
                    <a:pt x="900" y="1143"/>
                  </a:lnTo>
                  <a:lnTo>
                    <a:pt x="895" y="1156"/>
                  </a:lnTo>
                  <a:lnTo>
                    <a:pt x="528" y="1156"/>
                  </a:lnTo>
                  <a:lnTo>
                    <a:pt x="500" y="1095"/>
                  </a:lnTo>
                  <a:lnTo>
                    <a:pt x="895" y="691"/>
                  </a:lnTo>
                  <a:lnTo>
                    <a:pt x="641" y="691"/>
                  </a:lnTo>
                  <a:lnTo>
                    <a:pt x="332" y="1024"/>
                  </a:lnTo>
                  <a:lnTo>
                    <a:pt x="432" y="691"/>
                  </a:lnTo>
                  <a:lnTo>
                    <a:pt x="245" y="691"/>
                  </a:lnTo>
                  <a:lnTo>
                    <a:pt x="245" y="30"/>
                  </a:lnTo>
                  <a:lnTo>
                    <a:pt x="1023" y="30"/>
                  </a:lnTo>
                  <a:lnTo>
                    <a:pt x="1023" y="731"/>
                  </a:lnTo>
                  <a:lnTo>
                    <a:pt x="1023" y="731"/>
                  </a:lnTo>
                  <a:close/>
                  <a:moveTo>
                    <a:pt x="1240" y="1045"/>
                  </a:moveTo>
                  <a:lnTo>
                    <a:pt x="1240" y="1045"/>
                  </a:lnTo>
                  <a:lnTo>
                    <a:pt x="1240" y="1045"/>
                  </a:lnTo>
                  <a:cubicBezTo>
                    <a:pt x="1232" y="1045"/>
                    <a:pt x="1225" y="1046"/>
                    <a:pt x="1216" y="1046"/>
                  </a:cubicBezTo>
                  <a:cubicBezTo>
                    <a:pt x="1205" y="1046"/>
                    <a:pt x="1196" y="1046"/>
                    <a:pt x="1187" y="1046"/>
                  </a:cubicBezTo>
                  <a:lnTo>
                    <a:pt x="1137" y="1046"/>
                  </a:lnTo>
                  <a:lnTo>
                    <a:pt x="1160" y="961"/>
                  </a:lnTo>
                  <a:lnTo>
                    <a:pt x="1171" y="918"/>
                  </a:lnTo>
                  <a:lnTo>
                    <a:pt x="1198" y="819"/>
                  </a:lnTo>
                  <a:cubicBezTo>
                    <a:pt x="1209" y="819"/>
                    <a:pt x="1221" y="819"/>
                    <a:pt x="1231" y="819"/>
                  </a:cubicBezTo>
                  <a:cubicBezTo>
                    <a:pt x="1244" y="819"/>
                    <a:pt x="1257" y="819"/>
                    <a:pt x="1270" y="819"/>
                  </a:cubicBezTo>
                  <a:cubicBezTo>
                    <a:pt x="1336" y="819"/>
                    <a:pt x="1378" y="823"/>
                    <a:pt x="1393" y="844"/>
                  </a:cubicBezTo>
                  <a:cubicBezTo>
                    <a:pt x="1404" y="860"/>
                    <a:pt x="1403" y="887"/>
                    <a:pt x="1389" y="929"/>
                  </a:cubicBezTo>
                  <a:cubicBezTo>
                    <a:pt x="1366" y="1001"/>
                    <a:pt x="1336" y="1038"/>
                    <a:pt x="1240" y="1045"/>
                  </a:cubicBezTo>
                  <a:close/>
                  <a:moveTo>
                    <a:pt x="1807" y="1156"/>
                  </a:moveTo>
                  <a:lnTo>
                    <a:pt x="1807" y="1156"/>
                  </a:lnTo>
                  <a:lnTo>
                    <a:pt x="1889" y="864"/>
                  </a:lnTo>
                  <a:lnTo>
                    <a:pt x="1892" y="1156"/>
                  </a:lnTo>
                  <a:lnTo>
                    <a:pt x="1807" y="1156"/>
                  </a:lnTo>
                  <a:lnTo>
                    <a:pt x="1807" y="1156"/>
                  </a:lnTo>
                  <a:close/>
                  <a:moveTo>
                    <a:pt x="1932" y="690"/>
                  </a:moveTo>
                  <a:lnTo>
                    <a:pt x="1932" y="690"/>
                  </a:lnTo>
                  <a:lnTo>
                    <a:pt x="1737" y="690"/>
                  </a:lnTo>
                  <a:lnTo>
                    <a:pt x="1603" y="1156"/>
                  </a:lnTo>
                  <a:lnTo>
                    <a:pt x="1396" y="1156"/>
                  </a:lnTo>
                  <a:cubicBezTo>
                    <a:pt x="1502" y="1117"/>
                    <a:pt x="1566" y="1042"/>
                    <a:pt x="1586" y="932"/>
                  </a:cubicBezTo>
                  <a:cubicBezTo>
                    <a:pt x="1602" y="846"/>
                    <a:pt x="1594" y="790"/>
                    <a:pt x="1559" y="747"/>
                  </a:cubicBezTo>
                  <a:cubicBezTo>
                    <a:pt x="1507" y="684"/>
                    <a:pt x="1401" y="690"/>
                    <a:pt x="1308" y="690"/>
                  </a:cubicBezTo>
                  <a:cubicBezTo>
                    <a:pt x="1292" y="690"/>
                    <a:pt x="1153" y="690"/>
                    <a:pt x="1153" y="690"/>
                  </a:cubicBezTo>
                  <a:lnTo>
                    <a:pt x="1153" y="30"/>
                  </a:lnTo>
                  <a:lnTo>
                    <a:pt x="1932" y="30"/>
                  </a:lnTo>
                  <a:lnTo>
                    <a:pt x="1932" y="690"/>
                  </a:lnTo>
                  <a:lnTo>
                    <a:pt x="1932" y="690"/>
                  </a:lnTo>
                  <a:close/>
                  <a:moveTo>
                    <a:pt x="2405" y="1156"/>
                  </a:moveTo>
                  <a:lnTo>
                    <a:pt x="2405" y="1156"/>
                  </a:lnTo>
                  <a:lnTo>
                    <a:pt x="2288" y="1156"/>
                  </a:lnTo>
                  <a:lnTo>
                    <a:pt x="2465" y="877"/>
                  </a:lnTo>
                  <a:lnTo>
                    <a:pt x="2405" y="1156"/>
                  </a:lnTo>
                  <a:lnTo>
                    <a:pt x="2405" y="1156"/>
                  </a:lnTo>
                  <a:close/>
                  <a:moveTo>
                    <a:pt x="2840" y="703"/>
                  </a:moveTo>
                  <a:lnTo>
                    <a:pt x="2840" y="703"/>
                  </a:lnTo>
                  <a:lnTo>
                    <a:pt x="2840" y="864"/>
                  </a:lnTo>
                  <a:cubicBezTo>
                    <a:pt x="2786" y="939"/>
                    <a:pt x="2752" y="1021"/>
                    <a:pt x="2736" y="1088"/>
                  </a:cubicBezTo>
                  <a:cubicBezTo>
                    <a:pt x="2730" y="1111"/>
                    <a:pt x="2726" y="1133"/>
                    <a:pt x="2724" y="1156"/>
                  </a:cubicBezTo>
                  <a:lnTo>
                    <a:pt x="2609" y="1156"/>
                  </a:lnTo>
                  <a:lnTo>
                    <a:pt x="2707" y="691"/>
                  </a:lnTo>
                  <a:lnTo>
                    <a:pt x="2378" y="691"/>
                  </a:lnTo>
                  <a:lnTo>
                    <a:pt x="2083" y="1156"/>
                  </a:lnTo>
                  <a:lnTo>
                    <a:pt x="2061" y="1156"/>
                  </a:lnTo>
                  <a:lnTo>
                    <a:pt x="2061" y="30"/>
                  </a:lnTo>
                  <a:lnTo>
                    <a:pt x="2840" y="30"/>
                  </a:lnTo>
                  <a:lnTo>
                    <a:pt x="2840" y="703"/>
                  </a:lnTo>
                  <a:lnTo>
                    <a:pt x="2840" y="703"/>
                  </a:lnTo>
                  <a:close/>
                  <a:moveTo>
                    <a:pt x="3290" y="1346"/>
                  </a:moveTo>
                  <a:lnTo>
                    <a:pt x="3290" y="1346"/>
                  </a:lnTo>
                  <a:cubicBezTo>
                    <a:pt x="3245" y="1354"/>
                    <a:pt x="3201" y="1359"/>
                    <a:pt x="3159" y="1359"/>
                  </a:cubicBezTo>
                  <a:cubicBezTo>
                    <a:pt x="3046" y="1359"/>
                    <a:pt x="2968" y="1307"/>
                    <a:pt x="2966" y="1185"/>
                  </a:cubicBezTo>
                  <a:lnTo>
                    <a:pt x="3330" y="1185"/>
                  </a:lnTo>
                  <a:lnTo>
                    <a:pt x="3290" y="1346"/>
                  </a:lnTo>
                  <a:lnTo>
                    <a:pt x="3290" y="1346"/>
                  </a:lnTo>
                  <a:close/>
                  <a:moveTo>
                    <a:pt x="3750" y="1156"/>
                  </a:moveTo>
                  <a:lnTo>
                    <a:pt x="3750" y="1156"/>
                  </a:lnTo>
                  <a:lnTo>
                    <a:pt x="3554" y="1156"/>
                  </a:lnTo>
                  <a:lnTo>
                    <a:pt x="3586" y="1026"/>
                  </a:lnTo>
                  <a:lnTo>
                    <a:pt x="3193" y="1026"/>
                  </a:lnTo>
                  <a:lnTo>
                    <a:pt x="3160" y="1156"/>
                  </a:lnTo>
                  <a:lnTo>
                    <a:pt x="2970" y="1156"/>
                  </a:lnTo>
                  <a:lnTo>
                    <a:pt x="2970" y="1129"/>
                  </a:lnTo>
                  <a:cubicBezTo>
                    <a:pt x="2973" y="1114"/>
                    <a:pt x="2976" y="1099"/>
                    <a:pt x="2979" y="1083"/>
                  </a:cubicBezTo>
                  <a:cubicBezTo>
                    <a:pt x="3014" y="943"/>
                    <a:pt x="3106" y="804"/>
                    <a:pt x="3265" y="804"/>
                  </a:cubicBezTo>
                  <a:cubicBezTo>
                    <a:pt x="3328" y="804"/>
                    <a:pt x="3390" y="828"/>
                    <a:pt x="3382" y="915"/>
                  </a:cubicBezTo>
                  <a:lnTo>
                    <a:pt x="3616" y="915"/>
                  </a:lnTo>
                  <a:cubicBezTo>
                    <a:pt x="3625" y="875"/>
                    <a:pt x="3640" y="806"/>
                    <a:pt x="3596" y="742"/>
                  </a:cubicBezTo>
                  <a:cubicBezTo>
                    <a:pt x="3546" y="673"/>
                    <a:pt x="3446" y="645"/>
                    <a:pt x="3316" y="645"/>
                  </a:cubicBezTo>
                  <a:cubicBezTo>
                    <a:pt x="3223" y="645"/>
                    <a:pt x="3087" y="660"/>
                    <a:pt x="2970" y="736"/>
                  </a:cubicBezTo>
                  <a:lnTo>
                    <a:pt x="2970" y="30"/>
                  </a:lnTo>
                  <a:lnTo>
                    <a:pt x="3750" y="30"/>
                  </a:lnTo>
                  <a:lnTo>
                    <a:pt x="3750" y="1156"/>
                  </a:lnTo>
                  <a:close/>
                </a:path>
              </a:pathLst>
            </a:custGeom>
            <a:solidFill>
              <a:srgbClr val="253C7E"/>
            </a:solidFill>
            <a:ln w="0">
              <a:noFill/>
              <a:prstDash val="solid"/>
              <a:round/>
              <a:headEnd/>
              <a:tailEnd/>
            </a:ln>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grpSp>
      <p:sp>
        <p:nvSpPr>
          <p:cNvPr id="30" name="Text Placeholder 24"/>
          <p:cNvSpPr>
            <a:spLocks noGrp="1"/>
          </p:cNvSpPr>
          <p:nvPr>
            <p:ph type="body" sz="quarter" idx="15"/>
          </p:nvPr>
        </p:nvSpPr>
        <p:spPr>
          <a:xfrm>
            <a:off x="795873" y="1067656"/>
            <a:ext cx="4356703" cy="402737"/>
          </a:xfrm>
          <a:prstGeom prst="rect">
            <a:avLst/>
          </a:prstGeom>
        </p:spPr>
        <p:txBody>
          <a:bodyPr/>
          <a:lstStyle>
            <a:lvl1pPr marL="0" indent="0">
              <a:spcAft>
                <a:spcPts val="324"/>
              </a:spcAft>
              <a:buNone/>
              <a:defRPr sz="863" b="1">
                <a:solidFill>
                  <a:srgbClr val="00338D"/>
                </a:solidFill>
                <a:latin typeface="Arial" panose="020B0604020202020204" pitchFamily="34" charset="0"/>
                <a:cs typeface="Arial" panose="020B0604020202020204" pitchFamily="34" charset="0"/>
              </a:defRPr>
            </a:lvl1pPr>
            <a:lvl2pPr marL="0" indent="0">
              <a:spcAft>
                <a:spcPts val="324"/>
              </a:spcAft>
              <a:buNone/>
              <a:defRPr sz="863">
                <a:solidFill>
                  <a:schemeClr val="tx1"/>
                </a:solidFill>
                <a:latin typeface="Arial" panose="020B0604020202020204" pitchFamily="34" charset="0"/>
                <a:cs typeface="Arial" panose="020B0604020202020204" pitchFamily="34" charset="0"/>
              </a:defRPr>
            </a:lvl2pPr>
            <a:lvl3pPr>
              <a:spcAft>
                <a:spcPts val="324"/>
              </a:spcAft>
              <a:defRPr sz="863"/>
            </a:lvl3pPr>
            <a:lvl4pPr>
              <a:spcAft>
                <a:spcPts val="324"/>
              </a:spcAft>
              <a:defRPr sz="863"/>
            </a:lvl4pPr>
            <a:lvl5pPr>
              <a:spcAft>
                <a:spcPts val="324"/>
              </a:spcAft>
              <a:defRPr sz="863"/>
            </a:lvl5pPr>
          </a:lstStyle>
          <a:p>
            <a:pPr lvl="0"/>
            <a:r>
              <a:rPr lang="fr-FR" smtClean="0"/>
              <a:t>Modifiez les styles du texte du masque</a:t>
            </a:r>
          </a:p>
          <a:p>
            <a:pPr lvl="1"/>
            <a:r>
              <a:rPr lang="fr-FR" smtClean="0"/>
              <a:t>Deuxième niveau</a:t>
            </a:r>
          </a:p>
        </p:txBody>
      </p:sp>
      <p:sp>
        <p:nvSpPr>
          <p:cNvPr id="31" name="Text Placeholder 8"/>
          <p:cNvSpPr>
            <a:spLocks noGrp="1"/>
          </p:cNvSpPr>
          <p:nvPr>
            <p:ph type="body" sz="quarter" idx="10"/>
          </p:nvPr>
        </p:nvSpPr>
        <p:spPr>
          <a:xfrm>
            <a:off x="795874" y="2295525"/>
            <a:ext cx="9124741" cy="4341940"/>
          </a:xfrm>
          <a:prstGeom prst="rect">
            <a:avLst/>
          </a:prstGeom>
        </p:spPr>
        <p:txBody>
          <a:bodyPr numCol="2" spcCol="360000"/>
          <a:lstStyle>
            <a:lvl1pPr marL="0" indent="0">
              <a:buNone/>
              <a:defRPr lang="fr-FR" sz="863" b="1" kern="1200" dirty="0" smtClean="0">
                <a:solidFill>
                  <a:schemeClr val="tx1"/>
                </a:solidFill>
                <a:latin typeface="Arial" panose="020B0604020202020204" pitchFamily="34" charset="0"/>
                <a:ea typeface="+mn-ea"/>
                <a:cs typeface="Arial" panose="020B0604020202020204" pitchFamily="34" charset="0"/>
              </a:defRPr>
            </a:lvl1pPr>
            <a:lvl2pPr marL="0" indent="0">
              <a:buNone/>
              <a:defRPr sz="863">
                <a:solidFill>
                  <a:schemeClr val="tx1"/>
                </a:solidFill>
                <a:latin typeface="Arial" panose="020B0604020202020204" pitchFamily="34" charset="0"/>
                <a:cs typeface="Arial" panose="020B0604020202020204" pitchFamily="34" charset="0"/>
              </a:defRPr>
            </a:lvl2pPr>
            <a:lvl3pPr marL="95222" indent="-95222">
              <a:buClr>
                <a:srgbClr val="00338D"/>
              </a:buClr>
              <a:buFont typeface="Arial Black" panose="020B0A04020102020204" pitchFamily="34" charset="0"/>
              <a:buChar char="І"/>
              <a:defRPr sz="863">
                <a:solidFill>
                  <a:schemeClr val="tx1"/>
                </a:solidFill>
                <a:latin typeface="Arial" panose="020B0604020202020204" pitchFamily="34" charset="0"/>
                <a:cs typeface="Arial" panose="020B0604020202020204" pitchFamily="34" charset="0"/>
              </a:defRPr>
            </a:lvl3pPr>
            <a:lvl4pPr marL="190443" indent="-76178">
              <a:buClr>
                <a:srgbClr val="00338D"/>
              </a:buClr>
              <a:buFont typeface="Wingdings 3" panose="05040102010807070707" pitchFamily="18" charset="2"/>
              <a:buChar char="ê"/>
              <a:defRPr sz="863">
                <a:solidFill>
                  <a:schemeClr val="tx1"/>
                </a:solidFill>
                <a:latin typeface="Arial" panose="020B0604020202020204" pitchFamily="34" charset="0"/>
                <a:cs typeface="Arial" panose="020B0604020202020204" pitchFamily="34" charset="0"/>
              </a:defRPr>
            </a:lvl4pPr>
            <a:lvl5pPr marL="371363" indent="-104743">
              <a:buClr>
                <a:srgbClr val="00338D"/>
              </a:buClr>
              <a:buFont typeface="Arial" panose="020B0604020202020204" pitchFamily="34" charset="0"/>
              <a:buChar char="–"/>
              <a:defRPr sz="863">
                <a:solidFill>
                  <a:schemeClr val="tx1"/>
                </a:solidFill>
                <a:latin typeface="Arial" panose="020B0604020202020204" pitchFamily="34" charset="0"/>
                <a:cs typeface="Arial" panose="020B06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smtClean="0"/>
          </a:p>
        </p:txBody>
      </p:sp>
      <p:sp>
        <p:nvSpPr>
          <p:cNvPr id="11" name="Rectangle 10"/>
          <p:cNvSpPr/>
          <p:nvPr userDrawn="1"/>
        </p:nvSpPr>
        <p:spPr>
          <a:xfrm>
            <a:off x="-165100" y="7597775"/>
            <a:ext cx="11163300" cy="121602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grpSp>
        <p:nvGrpSpPr>
          <p:cNvPr id="22" name="Group 36"/>
          <p:cNvGrpSpPr>
            <a:grpSpLocks/>
          </p:cNvGrpSpPr>
          <p:nvPr userDrawn="1"/>
        </p:nvGrpSpPr>
        <p:grpSpPr bwMode="auto">
          <a:xfrm>
            <a:off x="5697383" y="6361089"/>
            <a:ext cx="3341688" cy="614363"/>
            <a:chOff x="1152" y="3867"/>
            <a:chExt cx="2104" cy="387"/>
          </a:xfrm>
        </p:grpSpPr>
        <p:sp>
          <p:nvSpPr>
            <p:cNvPr id="23" name="Rectangle 37"/>
            <p:cNvSpPr>
              <a:spLocks noChangeArrowheads="1"/>
            </p:cNvSpPr>
            <p:nvPr/>
          </p:nvSpPr>
          <p:spPr bwMode="auto">
            <a:xfrm>
              <a:off x="2765" y="3867"/>
              <a:ext cx="491" cy="349"/>
            </a:xfrm>
            <a:prstGeom prst="rect">
              <a:avLst/>
            </a:prstGeom>
            <a:noFill/>
            <a:ln w="9525">
              <a:noFill/>
              <a:miter lim="800000"/>
              <a:headEnd/>
              <a:tailEnd/>
            </a:ln>
          </p:spPr>
          <p:txBody>
            <a:bodyPr lIns="0" tIns="0" rIns="0" bIns="0">
              <a:spAutoFit/>
            </a:bodyPr>
            <a:lstStyle/>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Siège social :</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KPMG – Tour </a:t>
              </a:r>
              <a:r>
                <a:rPr lang="fr-FR" sz="400" dirty="0" err="1" smtClean="0">
                  <a:solidFill>
                    <a:prstClr val="black">
                      <a:lumMod val="50000"/>
                      <a:lumOff val="50000"/>
                    </a:prstClr>
                  </a:solidFill>
                  <a:latin typeface="Arial" panose="020B0604020202020204" pitchFamily="34" charset="0"/>
                  <a:cs typeface="Arial" panose="020B0604020202020204" pitchFamily="34" charset="0"/>
                </a:rPr>
                <a:t>Eqho</a:t>
              </a:r>
              <a:r>
                <a:rPr lang="fr-FR" sz="400" dirty="0" smtClean="0">
                  <a:solidFill>
                    <a:prstClr val="black">
                      <a:lumMod val="50000"/>
                      <a:lumOff val="50000"/>
                    </a:prstClr>
                  </a:solidFill>
                  <a:latin typeface="Arial" panose="020B0604020202020204" pitchFamily="34" charset="0"/>
                  <a:cs typeface="Arial" panose="020B0604020202020204" pitchFamily="34" charset="0"/>
                </a:rPr>
                <a:t>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2 avenue Gambetta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92066 Paris La Défense </a:t>
              </a: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Capital : </a:t>
              </a:r>
              <a:r>
                <a:rPr lang="fr-FR" sz="400" dirty="0">
                  <a:solidFill>
                    <a:prstClr val="black">
                      <a:lumMod val="50000"/>
                      <a:lumOff val="50000"/>
                    </a:prstClr>
                  </a:solidFill>
                  <a:latin typeface="Arial" panose="020B0604020202020204" pitchFamily="34" charset="0"/>
                  <a:cs typeface="Arial" panose="020B0604020202020204" pitchFamily="34" charset="0"/>
                </a:rPr>
                <a:t>5 497 100 €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Code APE </a:t>
              </a:r>
              <a:r>
                <a:rPr lang="fr-FR" sz="400" dirty="0" smtClean="0">
                  <a:solidFill>
                    <a:prstClr val="black">
                      <a:lumMod val="50000"/>
                      <a:lumOff val="50000"/>
                    </a:prstClr>
                  </a:solidFill>
                  <a:latin typeface="Arial" panose="020B0604020202020204" pitchFamily="34" charset="0"/>
                  <a:cs typeface="Arial" panose="020B0604020202020204" pitchFamily="34" charset="0"/>
                </a:rPr>
                <a:t>6920Z</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775 726 417 </a:t>
              </a:r>
              <a:r>
                <a:rPr lang="fr-FR" sz="400" dirty="0">
                  <a:solidFill>
                    <a:prstClr val="black">
                      <a:lumMod val="50000"/>
                      <a:lumOff val="50000"/>
                    </a:prstClr>
                  </a:solidFill>
                  <a:latin typeface="Arial" panose="020B0604020202020204" pitchFamily="34" charset="0"/>
                  <a:cs typeface="Arial" panose="020B0604020202020204" pitchFamily="34" charset="0"/>
                </a:rPr>
                <a:t>R.C.S. Nanterre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TVA Union Européenne</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FR 77 775 726 417 </a:t>
              </a:r>
            </a:p>
          </p:txBody>
        </p:sp>
        <p:sp>
          <p:nvSpPr>
            <p:cNvPr id="24" name="Rectangle 38"/>
            <p:cNvSpPr>
              <a:spLocks noChangeArrowheads="1"/>
            </p:cNvSpPr>
            <p:nvPr/>
          </p:nvSpPr>
          <p:spPr bwMode="auto">
            <a:xfrm>
              <a:off x="2202" y="3905"/>
              <a:ext cx="492" cy="349"/>
            </a:xfrm>
            <a:prstGeom prst="rect">
              <a:avLst/>
            </a:prstGeom>
            <a:noFill/>
            <a:ln w="9525">
              <a:noFill/>
              <a:miter lim="800000"/>
              <a:headEnd/>
              <a:tailEnd/>
            </a:ln>
          </p:spPr>
          <p:txBody>
            <a:bodyPr lIns="0" tIns="0" rIns="0" bIns="0">
              <a:spAutoFit/>
            </a:bodyPr>
            <a:lstStyle/>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Société anonyme d’expertise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comptable </a:t>
              </a:r>
              <a:r>
                <a:rPr lang="fr-FR" sz="400" dirty="0" smtClean="0">
                  <a:solidFill>
                    <a:prstClr val="black">
                      <a:lumMod val="50000"/>
                      <a:lumOff val="50000"/>
                    </a:prstClr>
                  </a:solidFill>
                  <a:latin typeface="Arial" panose="020B0604020202020204" pitchFamily="34" charset="0"/>
                  <a:cs typeface="Arial" panose="020B0604020202020204" pitchFamily="34" charset="0"/>
                </a:rPr>
                <a:t>et de </a:t>
              </a:r>
              <a:r>
                <a:rPr lang="fr-FR" sz="400" dirty="0">
                  <a:solidFill>
                    <a:prstClr val="black">
                      <a:lumMod val="50000"/>
                      <a:lumOff val="50000"/>
                    </a:prstClr>
                  </a:solidFill>
                  <a:latin typeface="Arial" panose="020B0604020202020204" pitchFamily="34" charset="0"/>
                  <a:cs typeface="Arial" panose="020B0604020202020204" pitchFamily="34" charset="0"/>
                </a:rPr>
                <a:t>commissariat aux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comptes à directoire et conseil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surveillance.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Inscrite au Tableau de l’ordre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à Paris sous le n° 14-30080101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et à la Compagnie </a:t>
              </a:r>
              <a:r>
                <a:rPr lang="fr-FR" sz="400" dirty="0" smtClean="0">
                  <a:solidFill>
                    <a:prstClr val="black">
                      <a:lumMod val="50000"/>
                      <a:lumOff val="50000"/>
                    </a:prstClr>
                  </a:solidFill>
                  <a:latin typeface="Arial" panose="020B0604020202020204" pitchFamily="34" charset="0"/>
                  <a:cs typeface="Arial" panose="020B0604020202020204" pitchFamily="34" charset="0"/>
                </a:rPr>
                <a:t>Régionale des </a:t>
              </a:r>
              <a:r>
                <a:rPr lang="fr-FR" sz="400" dirty="0">
                  <a:solidFill>
                    <a:prstClr val="black">
                      <a:lumMod val="50000"/>
                      <a:lumOff val="50000"/>
                    </a:prstClr>
                  </a:solidFill>
                  <a:latin typeface="Arial" panose="020B0604020202020204" pitchFamily="34" charset="0"/>
                  <a:cs typeface="Arial" panose="020B0604020202020204" pitchFamily="34" charset="0"/>
                </a:rPr>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Commissaires aux Comptes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Versailles.</a:t>
              </a:r>
            </a:p>
          </p:txBody>
        </p:sp>
        <p:sp>
          <p:nvSpPr>
            <p:cNvPr id="25" name="Text Box 39"/>
            <p:cNvSpPr txBox="1">
              <a:spLocks noChangeArrowheads="1"/>
            </p:cNvSpPr>
            <p:nvPr/>
          </p:nvSpPr>
          <p:spPr bwMode="auto">
            <a:xfrm>
              <a:off x="1152" y="4091"/>
              <a:ext cx="1031" cy="155"/>
            </a:xfrm>
            <a:prstGeom prst="rect">
              <a:avLst/>
            </a:prstGeom>
            <a:noFill/>
            <a:ln w="9525">
              <a:noFill/>
              <a:miter lim="800000"/>
              <a:headEnd/>
              <a:tailEnd/>
            </a:ln>
          </p:spPr>
          <p:txBody>
            <a:bodyPr lIns="0" tIns="0" rIns="0" bIns="0">
              <a:spAutoFit/>
            </a:bodyPr>
            <a:lstStyle/>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S.A.,</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société française membre du réseau KPMG</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constitué de cabinets indépendants adhérents de</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International </a:t>
              </a:r>
              <a:r>
                <a:rPr lang="fr-FR" altLang="en-US" sz="400" dirty="0" err="1" smtClean="0">
                  <a:solidFill>
                    <a:prstClr val="black">
                      <a:lumMod val="50000"/>
                      <a:lumOff val="50000"/>
                    </a:prstClr>
                  </a:solidFill>
                  <a:latin typeface="Arial" panose="020B0604020202020204" pitchFamily="34" charset="0"/>
                  <a:cs typeface="Arial" panose="020B0604020202020204" pitchFamily="34" charset="0"/>
                </a:rPr>
                <a:t>Cooperative</a:t>
              </a:r>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 une entité de droit suisse.</a:t>
              </a:r>
              <a:endParaRPr lang="fr-FR" altLang="en-US" sz="400" dirty="0">
                <a:solidFill>
                  <a:prstClr val="black">
                    <a:lumMod val="50000"/>
                    <a:lumOff val="50000"/>
                  </a:prst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70701828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ettre2">
    <p:spTree>
      <p:nvGrpSpPr>
        <p:cNvPr id="1" name=""/>
        <p:cNvGrpSpPr/>
        <p:nvPr/>
      </p:nvGrpSpPr>
      <p:grpSpPr>
        <a:xfrm>
          <a:off x="0" y="0"/>
          <a:ext cx="0" cy="0"/>
          <a:chOff x="0" y="0"/>
          <a:chExt cx="0" cy="0"/>
        </a:xfrm>
      </p:grpSpPr>
      <p:sp>
        <p:nvSpPr>
          <p:cNvPr id="7" name="Rectangle 6"/>
          <p:cNvSpPr/>
          <p:nvPr userDrawn="1"/>
        </p:nvSpPr>
        <p:spPr>
          <a:xfrm>
            <a:off x="756745" y="483476"/>
            <a:ext cx="4487918" cy="6400800"/>
          </a:xfrm>
          <a:prstGeom prst="rect">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58269" tIns="58269" rIns="58269" bIns="58269" rtlCol="0" anchor="ctr"/>
          <a:lstStyle/>
          <a:p>
            <a:pPr defTabSz="986616"/>
            <a:endParaRPr lang="en-GB" sz="1618" dirty="0">
              <a:solidFill>
                <a:prstClr val="white"/>
              </a:solidFill>
              <a:latin typeface="Arial" panose="020B0604020202020204" pitchFamily="34" charset="0"/>
              <a:cs typeface="Arial" panose="020B0604020202020204" pitchFamily="34" charset="0"/>
            </a:endParaRPr>
          </a:p>
        </p:txBody>
      </p:sp>
      <p:sp>
        <p:nvSpPr>
          <p:cNvPr id="17" name="Shape 8"/>
          <p:cNvSpPr txBox="1">
            <a:spLocks/>
          </p:cNvSpPr>
          <p:nvPr userDrawn="1"/>
        </p:nvSpPr>
        <p:spPr>
          <a:xfrm>
            <a:off x="10147717" y="7076265"/>
            <a:ext cx="252000" cy="164699"/>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Univers LT Std 55 Roman"/>
                <a:ea typeface="Univers LT Std 55 Roman"/>
                <a:cs typeface="Univers LT Std 55 Roman"/>
                <a:sym typeface="Univers LT Std 55 Roman"/>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86CB4B4D-7CA3-9044-876B-883B54F8677D}" type="slidenum">
              <a:rPr lang="en-US" sz="700" smtClean="0">
                <a:solidFill>
                  <a:srgbClr val="00338D"/>
                </a:solidFill>
                <a:latin typeface="Arial" panose="020B0604020202020204" pitchFamily="34" charset="0"/>
                <a:ea typeface="Univers for KPMG Light"/>
                <a:cs typeface="Univers for KPMG Light"/>
                <a:sym typeface="Univers LT Std 45 Light"/>
              </a:rPr>
              <a:pPr algn="ctr"/>
              <a:t>‹N°›</a:t>
            </a:fld>
            <a:endParaRPr lang="en-US" sz="700" dirty="0">
              <a:solidFill>
                <a:srgbClr val="00338D"/>
              </a:solidFill>
              <a:latin typeface="Arial" panose="020B0604020202020204" pitchFamily="34" charset="0"/>
              <a:ea typeface="Univers for KPMG Light"/>
              <a:cs typeface="Univers for KPMG Light"/>
              <a:sym typeface="Univers LT Std 45 Light"/>
            </a:endParaRPr>
          </a:p>
        </p:txBody>
      </p:sp>
      <p:grpSp>
        <p:nvGrpSpPr>
          <p:cNvPr id="27" name="Group 4"/>
          <p:cNvGrpSpPr>
            <a:grpSpLocks noChangeAspect="1"/>
          </p:cNvGrpSpPr>
          <p:nvPr userDrawn="1"/>
        </p:nvGrpSpPr>
        <p:grpSpPr bwMode="auto">
          <a:xfrm>
            <a:off x="948633" y="676412"/>
            <a:ext cx="479475" cy="202763"/>
            <a:chOff x="510" y="4389"/>
            <a:chExt cx="402" cy="170"/>
          </a:xfrm>
        </p:grpSpPr>
        <p:sp>
          <p:nvSpPr>
            <p:cNvPr id="28" name="AutoShape 3"/>
            <p:cNvSpPr>
              <a:spLocks noChangeAspect="1" noChangeArrowheads="1" noTextEdit="1"/>
            </p:cNvSpPr>
            <p:nvPr userDrawn="1"/>
          </p:nvSpPr>
          <p:spPr bwMode="auto">
            <a:xfrm>
              <a:off x="510" y="4389"/>
              <a:ext cx="402" cy="17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sp>
          <p:nvSpPr>
            <p:cNvPr id="29" name="Freeform 5"/>
            <p:cNvSpPr>
              <a:spLocks noEditPoints="1"/>
            </p:cNvSpPr>
            <p:nvPr userDrawn="1"/>
          </p:nvSpPr>
          <p:spPr bwMode="auto">
            <a:xfrm>
              <a:off x="534" y="4411"/>
              <a:ext cx="350" cy="129"/>
            </a:xfrm>
            <a:custGeom>
              <a:avLst/>
              <a:gdLst>
                <a:gd name="T0" fmla="*/ 2941 w 3780"/>
                <a:gd name="T1" fmla="*/ 758 h 1518"/>
                <a:gd name="T2" fmla="*/ 2032 w 3780"/>
                <a:gd name="T3" fmla="*/ 0 h 1518"/>
                <a:gd name="T4" fmla="*/ 1962 w 3780"/>
                <a:gd name="T5" fmla="*/ 0 h 1518"/>
                <a:gd name="T6" fmla="*/ 1054 w 3780"/>
                <a:gd name="T7" fmla="*/ 691 h 1518"/>
                <a:gd name="T8" fmla="*/ 214 w 3780"/>
                <a:gd name="T9" fmla="*/ 788 h 1518"/>
                <a:gd name="T10" fmla="*/ 283 w 3780"/>
                <a:gd name="T11" fmla="*/ 1185 h 1518"/>
                <a:gd name="T12" fmla="*/ 694 w 3780"/>
                <a:gd name="T13" fmla="*/ 1501 h 1518"/>
                <a:gd name="T14" fmla="*/ 791 w 3780"/>
                <a:gd name="T15" fmla="*/ 1501 h 1518"/>
                <a:gd name="T16" fmla="*/ 1136 w 3780"/>
                <a:gd name="T17" fmla="*/ 1186 h 1518"/>
                <a:gd name="T18" fmla="*/ 1503 w 3780"/>
                <a:gd name="T19" fmla="*/ 1501 h 1518"/>
                <a:gd name="T20" fmla="*/ 1892 w 3780"/>
                <a:gd name="T21" fmla="*/ 1185 h 1518"/>
                <a:gd name="T22" fmla="*/ 2269 w 3780"/>
                <a:gd name="T23" fmla="*/ 1185 h 1518"/>
                <a:gd name="T24" fmla="*/ 2536 w 3780"/>
                <a:gd name="T25" fmla="*/ 1501 h 1518"/>
                <a:gd name="T26" fmla="*/ 2806 w 3780"/>
                <a:gd name="T27" fmla="*/ 1432 h 1518"/>
                <a:gd name="T28" fmla="*/ 3546 w 3780"/>
                <a:gd name="T29" fmla="*/ 1185 h 1518"/>
                <a:gd name="T30" fmla="*/ 2941 w 3780"/>
                <a:gd name="T31" fmla="*/ 0 h 1518"/>
                <a:gd name="T32" fmla="*/ 1023 w 3780"/>
                <a:gd name="T33" fmla="*/ 731 h 1518"/>
                <a:gd name="T34" fmla="*/ 895 w 3780"/>
                <a:gd name="T35" fmla="*/ 1156 h 1518"/>
                <a:gd name="T36" fmla="*/ 895 w 3780"/>
                <a:gd name="T37" fmla="*/ 691 h 1518"/>
                <a:gd name="T38" fmla="*/ 432 w 3780"/>
                <a:gd name="T39" fmla="*/ 691 h 1518"/>
                <a:gd name="T40" fmla="*/ 1023 w 3780"/>
                <a:gd name="T41" fmla="*/ 30 h 1518"/>
                <a:gd name="T42" fmla="*/ 1240 w 3780"/>
                <a:gd name="T43" fmla="*/ 1045 h 1518"/>
                <a:gd name="T44" fmla="*/ 1216 w 3780"/>
                <a:gd name="T45" fmla="*/ 1046 h 1518"/>
                <a:gd name="T46" fmla="*/ 1160 w 3780"/>
                <a:gd name="T47" fmla="*/ 961 h 1518"/>
                <a:gd name="T48" fmla="*/ 1231 w 3780"/>
                <a:gd name="T49" fmla="*/ 819 h 1518"/>
                <a:gd name="T50" fmla="*/ 1389 w 3780"/>
                <a:gd name="T51" fmla="*/ 929 h 1518"/>
                <a:gd name="T52" fmla="*/ 1807 w 3780"/>
                <a:gd name="T53" fmla="*/ 1156 h 1518"/>
                <a:gd name="T54" fmla="*/ 1807 w 3780"/>
                <a:gd name="T55" fmla="*/ 1156 h 1518"/>
                <a:gd name="T56" fmla="*/ 1932 w 3780"/>
                <a:gd name="T57" fmla="*/ 690 h 1518"/>
                <a:gd name="T58" fmla="*/ 1396 w 3780"/>
                <a:gd name="T59" fmla="*/ 1156 h 1518"/>
                <a:gd name="T60" fmla="*/ 1308 w 3780"/>
                <a:gd name="T61" fmla="*/ 690 h 1518"/>
                <a:gd name="T62" fmla="*/ 1932 w 3780"/>
                <a:gd name="T63" fmla="*/ 30 h 1518"/>
                <a:gd name="T64" fmla="*/ 2405 w 3780"/>
                <a:gd name="T65" fmla="*/ 1156 h 1518"/>
                <a:gd name="T66" fmla="*/ 2465 w 3780"/>
                <a:gd name="T67" fmla="*/ 877 h 1518"/>
                <a:gd name="T68" fmla="*/ 2840 w 3780"/>
                <a:gd name="T69" fmla="*/ 703 h 1518"/>
                <a:gd name="T70" fmla="*/ 2736 w 3780"/>
                <a:gd name="T71" fmla="*/ 1088 h 1518"/>
                <a:gd name="T72" fmla="*/ 2707 w 3780"/>
                <a:gd name="T73" fmla="*/ 691 h 1518"/>
                <a:gd name="T74" fmla="*/ 2061 w 3780"/>
                <a:gd name="T75" fmla="*/ 1156 h 1518"/>
                <a:gd name="T76" fmla="*/ 2840 w 3780"/>
                <a:gd name="T77" fmla="*/ 703 h 1518"/>
                <a:gd name="T78" fmla="*/ 3290 w 3780"/>
                <a:gd name="T79" fmla="*/ 1346 h 1518"/>
                <a:gd name="T80" fmla="*/ 3330 w 3780"/>
                <a:gd name="T81" fmla="*/ 1185 h 1518"/>
                <a:gd name="T82" fmla="*/ 3750 w 3780"/>
                <a:gd name="T83" fmla="*/ 1156 h 1518"/>
                <a:gd name="T84" fmla="*/ 3586 w 3780"/>
                <a:gd name="T85" fmla="*/ 1026 h 1518"/>
                <a:gd name="T86" fmla="*/ 2970 w 3780"/>
                <a:gd name="T87" fmla="*/ 1156 h 1518"/>
                <a:gd name="T88" fmla="*/ 3265 w 3780"/>
                <a:gd name="T89" fmla="*/ 804 h 1518"/>
                <a:gd name="T90" fmla="*/ 3596 w 3780"/>
                <a:gd name="T91" fmla="*/ 742 h 1518"/>
                <a:gd name="T92" fmla="*/ 2970 w 3780"/>
                <a:gd name="T93" fmla="*/ 30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80" h="1518">
                  <a:moveTo>
                    <a:pt x="2941" y="0"/>
                  </a:moveTo>
                  <a:lnTo>
                    <a:pt x="2941" y="0"/>
                  </a:lnTo>
                  <a:lnTo>
                    <a:pt x="2941" y="758"/>
                  </a:lnTo>
                  <a:cubicBezTo>
                    <a:pt x="2914" y="779"/>
                    <a:pt x="2892" y="801"/>
                    <a:pt x="2871" y="825"/>
                  </a:cubicBezTo>
                  <a:lnTo>
                    <a:pt x="2871" y="0"/>
                  </a:lnTo>
                  <a:lnTo>
                    <a:pt x="2032" y="0"/>
                  </a:lnTo>
                  <a:lnTo>
                    <a:pt x="2032" y="690"/>
                  </a:lnTo>
                  <a:lnTo>
                    <a:pt x="1962" y="690"/>
                  </a:lnTo>
                  <a:lnTo>
                    <a:pt x="1962" y="0"/>
                  </a:lnTo>
                  <a:lnTo>
                    <a:pt x="1123" y="0"/>
                  </a:lnTo>
                  <a:lnTo>
                    <a:pt x="1123" y="691"/>
                  </a:lnTo>
                  <a:lnTo>
                    <a:pt x="1054" y="691"/>
                  </a:lnTo>
                  <a:lnTo>
                    <a:pt x="1054" y="0"/>
                  </a:lnTo>
                  <a:lnTo>
                    <a:pt x="214" y="0"/>
                  </a:lnTo>
                  <a:lnTo>
                    <a:pt x="214" y="788"/>
                  </a:lnTo>
                  <a:lnTo>
                    <a:pt x="0" y="1501"/>
                  </a:lnTo>
                  <a:lnTo>
                    <a:pt x="189" y="1501"/>
                  </a:lnTo>
                  <a:lnTo>
                    <a:pt x="283" y="1185"/>
                  </a:lnTo>
                  <a:lnTo>
                    <a:pt x="310" y="1185"/>
                  </a:lnTo>
                  <a:lnTo>
                    <a:pt x="467" y="1501"/>
                  </a:lnTo>
                  <a:lnTo>
                    <a:pt x="694" y="1501"/>
                  </a:lnTo>
                  <a:lnTo>
                    <a:pt x="543" y="1185"/>
                  </a:lnTo>
                  <a:lnTo>
                    <a:pt x="886" y="1185"/>
                  </a:lnTo>
                  <a:lnTo>
                    <a:pt x="791" y="1501"/>
                  </a:lnTo>
                  <a:lnTo>
                    <a:pt x="997" y="1501"/>
                  </a:lnTo>
                  <a:lnTo>
                    <a:pt x="1091" y="1186"/>
                  </a:lnTo>
                  <a:lnTo>
                    <a:pt x="1136" y="1186"/>
                  </a:lnTo>
                  <a:lnTo>
                    <a:pt x="1136" y="1185"/>
                  </a:lnTo>
                  <a:lnTo>
                    <a:pt x="1594" y="1185"/>
                  </a:lnTo>
                  <a:lnTo>
                    <a:pt x="1503" y="1501"/>
                  </a:lnTo>
                  <a:lnTo>
                    <a:pt x="1711" y="1501"/>
                  </a:lnTo>
                  <a:lnTo>
                    <a:pt x="1799" y="1185"/>
                  </a:lnTo>
                  <a:lnTo>
                    <a:pt x="1892" y="1185"/>
                  </a:lnTo>
                  <a:lnTo>
                    <a:pt x="1895" y="1501"/>
                  </a:lnTo>
                  <a:lnTo>
                    <a:pt x="2069" y="1501"/>
                  </a:lnTo>
                  <a:lnTo>
                    <a:pt x="2269" y="1185"/>
                  </a:lnTo>
                  <a:lnTo>
                    <a:pt x="2399" y="1185"/>
                  </a:lnTo>
                  <a:lnTo>
                    <a:pt x="2332" y="1501"/>
                  </a:lnTo>
                  <a:lnTo>
                    <a:pt x="2536" y="1501"/>
                  </a:lnTo>
                  <a:lnTo>
                    <a:pt x="2602" y="1185"/>
                  </a:lnTo>
                  <a:lnTo>
                    <a:pt x="2721" y="1185"/>
                  </a:lnTo>
                  <a:cubicBezTo>
                    <a:pt x="2716" y="1283"/>
                    <a:pt x="2741" y="1372"/>
                    <a:pt x="2806" y="1432"/>
                  </a:cubicBezTo>
                  <a:cubicBezTo>
                    <a:pt x="2885" y="1504"/>
                    <a:pt x="3006" y="1518"/>
                    <a:pt x="3096" y="1518"/>
                  </a:cubicBezTo>
                  <a:cubicBezTo>
                    <a:pt x="3219" y="1518"/>
                    <a:pt x="3347" y="1501"/>
                    <a:pt x="3476" y="1472"/>
                  </a:cubicBezTo>
                  <a:lnTo>
                    <a:pt x="3546" y="1185"/>
                  </a:lnTo>
                  <a:lnTo>
                    <a:pt x="3780" y="1185"/>
                  </a:lnTo>
                  <a:lnTo>
                    <a:pt x="3780" y="0"/>
                  </a:lnTo>
                  <a:lnTo>
                    <a:pt x="2941" y="0"/>
                  </a:lnTo>
                  <a:lnTo>
                    <a:pt x="2941" y="0"/>
                  </a:lnTo>
                  <a:close/>
                  <a:moveTo>
                    <a:pt x="1023" y="731"/>
                  </a:moveTo>
                  <a:lnTo>
                    <a:pt x="1023" y="731"/>
                  </a:lnTo>
                  <a:lnTo>
                    <a:pt x="1011" y="772"/>
                  </a:lnTo>
                  <a:lnTo>
                    <a:pt x="900" y="1143"/>
                  </a:lnTo>
                  <a:lnTo>
                    <a:pt x="895" y="1156"/>
                  </a:lnTo>
                  <a:lnTo>
                    <a:pt x="528" y="1156"/>
                  </a:lnTo>
                  <a:lnTo>
                    <a:pt x="500" y="1095"/>
                  </a:lnTo>
                  <a:lnTo>
                    <a:pt x="895" y="691"/>
                  </a:lnTo>
                  <a:lnTo>
                    <a:pt x="641" y="691"/>
                  </a:lnTo>
                  <a:lnTo>
                    <a:pt x="332" y="1024"/>
                  </a:lnTo>
                  <a:lnTo>
                    <a:pt x="432" y="691"/>
                  </a:lnTo>
                  <a:lnTo>
                    <a:pt x="245" y="691"/>
                  </a:lnTo>
                  <a:lnTo>
                    <a:pt x="245" y="30"/>
                  </a:lnTo>
                  <a:lnTo>
                    <a:pt x="1023" y="30"/>
                  </a:lnTo>
                  <a:lnTo>
                    <a:pt x="1023" y="731"/>
                  </a:lnTo>
                  <a:lnTo>
                    <a:pt x="1023" y="731"/>
                  </a:lnTo>
                  <a:close/>
                  <a:moveTo>
                    <a:pt x="1240" y="1045"/>
                  </a:moveTo>
                  <a:lnTo>
                    <a:pt x="1240" y="1045"/>
                  </a:lnTo>
                  <a:lnTo>
                    <a:pt x="1240" y="1045"/>
                  </a:lnTo>
                  <a:cubicBezTo>
                    <a:pt x="1232" y="1045"/>
                    <a:pt x="1225" y="1046"/>
                    <a:pt x="1216" y="1046"/>
                  </a:cubicBezTo>
                  <a:cubicBezTo>
                    <a:pt x="1205" y="1046"/>
                    <a:pt x="1196" y="1046"/>
                    <a:pt x="1187" y="1046"/>
                  </a:cubicBezTo>
                  <a:lnTo>
                    <a:pt x="1137" y="1046"/>
                  </a:lnTo>
                  <a:lnTo>
                    <a:pt x="1160" y="961"/>
                  </a:lnTo>
                  <a:lnTo>
                    <a:pt x="1171" y="918"/>
                  </a:lnTo>
                  <a:lnTo>
                    <a:pt x="1198" y="819"/>
                  </a:lnTo>
                  <a:cubicBezTo>
                    <a:pt x="1209" y="819"/>
                    <a:pt x="1221" y="819"/>
                    <a:pt x="1231" y="819"/>
                  </a:cubicBezTo>
                  <a:cubicBezTo>
                    <a:pt x="1244" y="819"/>
                    <a:pt x="1257" y="819"/>
                    <a:pt x="1270" y="819"/>
                  </a:cubicBezTo>
                  <a:cubicBezTo>
                    <a:pt x="1336" y="819"/>
                    <a:pt x="1378" y="823"/>
                    <a:pt x="1393" y="844"/>
                  </a:cubicBezTo>
                  <a:cubicBezTo>
                    <a:pt x="1404" y="860"/>
                    <a:pt x="1403" y="887"/>
                    <a:pt x="1389" y="929"/>
                  </a:cubicBezTo>
                  <a:cubicBezTo>
                    <a:pt x="1366" y="1001"/>
                    <a:pt x="1336" y="1038"/>
                    <a:pt x="1240" y="1045"/>
                  </a:cubicBezTo>
                  <a:close/>
                  <a:moveTo>
                    <a:pt x="1807" y="1156"/>
                  </a:moveTo>
                  <a:lnTo>
                    <a:pt x="1807" y="1156"/>
                  </a:lnTo>
                  <a:lnTo>
                    <a:pt x="1889" y="864"/>
                  </a:lnTo>
                  <a:lnTo>
                    <a:pt x="1892" y="1156"/>
                  </a:lnTo>
                  <a:lnTo>
                    <a:pt x="1807" y="1156"/>
                  </a:lnTo>
                  <a:lnTo>
                    <a:pt x="1807" y="1156"/>
                  </a:lnTo>
                  <a:close/>
                  <a:moveTo>
                    <a:pt x="1932" y="690"/>
                  </a:moveTo>
                  <a:lnTo>
                    <a:pt x="1932" y="690"/>
                  </a:lnTo>
                  <a:lnTo>
                    <a:pt x="1737" y="690"/>
                  </a:lnTo>
                  <a:lnTo>
                    <a:pt x="1603" y="1156"/>
                  </a:lnTo>
                  <a:lnTo>
                    <a:pt x="1396" y="1156"/>
                  </a:lnTo>
                  <a:cubicBezTo>
                    <a:pt x="1502" y="1117"/>
                    <a:pt x="1566" y="1042"/>
                    <a:pt x="1586" y="932"/>
                  </a:cubicBezTo>
                  <a:cubicBezTo>
                    <a:pt x="1602" y="846"/>
                    <a:pt x="1594" y="790"/>
                    <a:pt x="1559" y="747"/>
                  </a:cubicBezTo>
                  <a:cubicBezTo>
                    <a:pt x="1507" y="684"/>
                    <a:pt x="1401" y="690"/>
                    <a:pt x="1308" y="690"/>
                  </a:cubicBezTo>
                  <a:cubicBezTo>
                    <a:pt x="1292" y="690"/>
                    <a:pt x="1153" y="690"/>
                    <a:pt x="1153" y="690"/>
                  </a:cubicBezTo>
                  <a:lnTo>
                    <a:pt x="1153" y="30"/>
                  </a:lnTo>
                  <a:lnTo>
                    <a:pt x="1932" y="30"/>
                  </a:lnTo>
                  <a:lnTo>
                    <a:pt x="1932" y="690"/>
                  </a:lnTo>
                  <a:lnTo>
                    <a:pt x="1932" y="690"/>
                  </a:lnTo>
                  <a:close/>
                  <a:moveTo>
                    <a:pt x="2405" y="1156"/>
                  </a:moveTo>
                  <a:lnTo>
                    <a:pt x="2405" y="1156"/>
                  </a:lnTo>
                  <a:lnTo>
                    <a:pt x="2288" y="1156"/>
                  </a:lnTo>
                  <a:lnTo>
                    <a:pt x="2465" y="877"/>
                  </a:lnTo>
                  <a:lnTo>
                    <a:pt x="2405" y="1156"/>
                  </a:lnTo>
                  <a:lnTo>
                    <a:pt x="2405" y="1156"/>
                  </a:lnTo>
                  <a:close/>
                  <a:moveTo>
                    <a:pt x="2840" y="703"/>
                  </a:moveTo>
                  <a:lnTo>
                    <a:pt x="2840" y="703"/>
                  </a:lnTo>
                  <a:lnTo>
                    <a:pt x="2840" y="864"/>
                  </a:lnTo>
                  <a:cubicBezTo>
                    <a:pt x="2786" y="939"/>
                    <a:pt x="2752" y="1021"/>
                    <a:pt x="2736" y="1088"/>
                  </a:cubicBezTo>
                  <a:cubicBezTo>
                    <a:pt x="2730" y="1111"/>
                    <a:pt x="2726" y="1133"/>
                    <a:pt x="2724" y="1156"/>
                  </a:cubicBezTo>
                  <a:lnTo>
                    <a:pt x="2609" y="1156"/>
                  </a:lnTo>
                  <a:lnTo>
                    <a:pt x="2707" y="691"/>
                  </a:lnTo>
                  <a:lnTo>
                    <a:pt x="2378" y="691"/>
                  </a:lnTo>
                  <a:lnTo>
                    <a:pt x="2083" y="1156"/>
                  </a:lnTo>
                  <a:lnTo>
                    <a:pt x="2061" y="1156"/>
                  </a:lnTo>
                  <a:lnTo>
                    <a:pt x="2061" y="30"/>
                  </a:lnTo>
                  <a:lnTo>
                    <a:pt x="2840" y="30"/>
                  </a:lnTo>
                  <a:lnTo>
                    <a:pt x="2840" y="703"/>
                  </a:lnTo>
                  <a:lnTo>
                    <a:pt x="2840" y="703"/>
                  </a:lnTo>
                  <a:close/>
                  <a:moveTo>
                    <a:pt x="3290" y="1346"/>
                  </a:moveTo>
                  <a:lnTo>
                    <a:pt x="3290" y="1346"/>
                  </a:lnTo>
                  <a:cubicBezTo>
                    <a:pt x="3245" y="1354"/>
                    <a:pt x="3201" y="1359"/>
                    <a:pt x="3159" y="1359"/>
                  </a:cubicBezTo>
                  <a:cubicBezTo>
                    <a:pt x="3046" y="1359"/>
                    <a:pt x="2968" y="1307"/>
                    <a:pt x="2966" y="1185"/>
                  </a:cubicBezTo>
                  <a:lnTo>
                    <a:pt x="3330" y="1185"/>
                  </a:lnTo>
                  <a:lnTo>
                    <a:pt x="3290" y="1346"/>
                  </a:lnTo>
                  <a:lnTo>
                    <a:pt x="3290" y="1346"/>
                  </a:lnTo>
                  <a:close/>
                  <a:moveTo>
                    <a:pt x="3750" y="1156"/>
                  </a:moveTo>
                  <a:lnTo>
                    <a:pt x="3750" y="1156"/>
                  </a:lnTo>
                  <a:lnTo>
                    <a:pt x="3554" y="1156"/>
                  </a:lnTo>
                  <a:lnTo>
                    <a:pt x="3586" y="1026"/>
                  </a:lnTo>
                  <a:lnTo>
                    <a:pt x="3193" y="1026"/>
                  </a:lnTo>
                  <a:lnTo>
                    <a:pt x="3160" y="1156"/>
                  </a:lnTo>
                  <a:lnTo>
                    <a:pt x="2970" y="1156"/>
                  </a:lnTo>
                  <a:lnTo>
                    <a:pt x="2970" y="1129"/>
                  </a:lnTo>
                  <a:cubicBezTo>
                    <a:pt x="2973" y="1114"/>
                    <a:pt x="2976" y="1099"/>
                    <a:pt x="2979" y="1083"/>
                  </a:cubicBezTo>
                  <a:cubicBezTo>
                    <a:pt x="3014" y="943"/>
                    <a:pt x="3106" y="804"/>
                    <a:pt x="3265" y="804"/>
                  </a:cubicBezTo>
                  <a:cubicBezTo>
                    <a:pt x="3328" y="804"/>
                    <a:pt x="3390" y="828"/>
                    <a:pt x="3382" y="915"/>
                  </a:cubicBezTo>
                  <a:lnTo>
                    <a:pt x="3616" y="915"/>
                  </a:lnTo>
                  <a:cubicBezTo>
                    <a:pt x="3625" y="875"/>
                    <a:pt x="3640" y="806"/>
                    <a:pt x="3596" y="742"/>
                  </a:cubicBezTo>
                  <a:cubicBezTo>
                    <a:pt x="3546" y="673"/>
                    <a:pt x="3446" y="645"/>
                    <a:pt x="3316" y="645"/>
                  </a:cubicBezTo>
                  <a:cubicBezTo>
                    <a:pt x="3223" y="645"/>
                    <a:pt x="3087" y="660"/>
                    <a:pt x="2970" y="736"/>
                  </a:cubicBezTo>
                  <a:lnTo>
                    <a:pt x="2970" y="30"/>
                  </a:lnTo>
                  <a:lnTo>
                    <a:pt x="3750" y="30"/>
                  </a:lnTo>
                  <a:lnTo>
                    <a:pt x="3750" y="1156"/>
                  </a:lnTo>
                  <a:close/>
                </a:path>
              </a:pathLst>
            </a:custGeom>
            <a:solidFill>
              <a:srgbClr val="253C7E"/>
            </a:solidFill>
            <a:ln w="0">
              <a:noFill/>
              <a:prstDash val="solid"/>
              <a:round/>
              <a:headEnd/>
              <a:tailEnd/>
            </a:ln>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grpSp>
      <p:sp>
        <p:nvSpPr>
          <p:cNvPr id="14" name="Text Placeholder 24"/>
          <p:cNvSpPr>
            <a:spLocks noGrp="1"/>
          </p:cNvSpPr>
          <p:nvPr>
            <p:ph type="body" sz="quarter" idx="16" hasCustomPrompt="1"/>
          </p:nvPr>
        </p:nvSpPr>
        <p:spPr>
          <a:xfrm>
            <a:off x="3033656" y="2134545"/>
            <a:ext cx="1906207" cy="1189569"/>
          </a:xfrm>
          <a:prstGeom prst="rect">
            <a:avLst/>
          </a:prstGeom>
        </p:spPr>
        <p:txBody>
          <a:bodyPr/>
          <a:lstStyle>
            <a:lvl1pPr marL="0" indent="0">
              <a:lnSpc>
                <a:spcPct val="100000"/>
              </a:lnSpc>
              <a:spcBef>
                <a:spcPts val="0"/>
              </a:spcBef>
              <a:spcAft>
                <a:spcPts val="0"/>
              </a:spcAft>
              <a:buNone/>
              <a:defRPr sz="900" b="0" baseline="0">
                <a:solidFill>
                  <a:schemeClr val="tx1"/>
                </a:solidFill>
                <a:latin typeface="Arial" panose="020B0604020202020204" pitchFamily="34" charset="0"/>
                <a:cs typeface="Arial" panose="020B0604020202020204" pitchFamily="34" charset="0"/>
              </a:defRPr>
            </a:lvl1pPr>
            <a:lvl2pPr marL="0" indent="0">
              <a:lnSpc>
                <a:spcPct val="100000"/>
              </a:lnSpc>
              <a:spcBef>
                <a:spcPts val="0"/>
              </a:spcBef>
              <a:spcAft>
                <a:spcPts val="0"/>
              </a:spcAft>
              <a:buNone/>
              <a:defRPr sz="800" b="0">
                <a:solidFill>
                  <a:srgbClr val="00338D"/>
                </a:solidFill>
                <a:latin typeface="Arial" panose="020B0604020202020204" pitchFamily="34" charset="0"/>
                <a:cs typeface="Arial" panose="020B0604020202020204" pitchFamily="34" charset="0"/>
              </a:defRPr>
            </a:lvl2pPr>
            <a:lvl3pPr>
              <a:spcAft>
                <a:spcPts val="324"/>
              </a:spcAft>
              <a:defRPr sz="863"/>
            </a:lvl3pPr>
            <a:lvl4pPr>
              <a:spcAft>
                <a:spcPts val="324"/>
              </a:spcAft>
              <a:defRPr sz="863"/>
            </a:lvl4pPr>
            <a:lvl5pPr>
              <a:spcAft>
                <a:spcPts val="324"/>
              </a:spcAft>
              <a:defRPr sz="863"/>
            </a:lvl5pPr>
          </a:lstStyle>
          <a:p>
            <a:pPr lvl="0"/>
            <a:r>
              <a:rPr lang="fr-FR" dirty="0" smtClean="0"/>
              <a:t>Modifiez les styles du texte adresse et date</a:t>
            </a:r>
          </a:p>
        </p:txBody>
      </p:sp>
      <p:grpSp>
        <p:nvGrpSpPr>
          <p:cNvPr id="18" name="Group 36"/>
          <p:cNvGrpSpPr>
            <a:grpSpLocks/>
          </p:cNvGrpSpPr>
          <p:nvPr userDrawn="1"/>
        </p:nvGrpSpPr>
        <p:grpSpPr bwMode="auto">
          <a:xfrm>
            <a:off x="5697383" y="6096828"/>
            <a:ext cx="3341688" cy="614363"/>
            <a:chOff x="1152" y="3867"/>
            <a:chExt cx="2104" cy="387"/>
          </a:xfrm>
        </p:grpSpPr>
        <p:sp>
          <p:nvSpPr>
            <p:cNvPr id="19" name="Rectangle 37"/>
            <p:cNvSpPr>
              <a:spLocks noChangeArrowheads="1"/>
            </p:cNvSpPr>
            <p:nvPr/>
          </p:nvSpPr>
          <p:spPr bwMode="auto">
            <a:xfrm>
              <a:off x="2765" y="3867"/>
              <a:ext cx="491" cy="349"/>
            </a:xfrm>
            <a:prstGeom prst="rect">
              <a:avLst/>
            </a:prstGeom>
            <a:noFill/>
            <a:ln w="9525">
              <a:noFill/>
              <a:miter lim="800000"/>
              <a:headEnd/>
              <a:tailEnd/>
            </a:ln>
          </p:spPr>
          <p:txBody>
            <a:bodyPr lIns="0" tIns="0" rIns="0" bIns="0">
              <a:spAutoFit/>
            </a:bodyPr>
            <a:lstStyle/>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Siège social :</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KPMG – Tour </a:t>
              </a:r>
              <a:r>
                <a:rPr lang="fr-FR" sz="400" dirty="0" err="1" smtClean="0">
                  <a:solidFill>
                    <a:prstClr val="black">
                      <a:lumMod val="50000"/>
                      <a:lumOff val="50000"/>
                    </a:prstClr>
                  </a:solidFill>
                  <a:latin typeface="Arial" panose="020B0604020202020204" pitchFamily="34" charset="0"/>
                  <a:cs typeface="Arial" panose="020B0604020202020204" pitchFamily="34" charset="0"/>
                </a:rPr>
                <a:t>Eqho</a:t>
              </a:r>
              <a:r>
                <a:rPr lang="fr-FR" sz="400" dirty="0" smtClean="0">
                  <a:solidFill>
                    <a:prstClr val="black">
                      <a:lumMod val="50000"/>
                      <a:lumOff val="50000"/>
                    </a:prstClr>
                  </a:solidFill>
                  <a:latin typeface="Arial" panose="020B0604020202020204" pitchFamily="34" charset="0"/>
                  <a:cs typeface="Arial" panose="020B0604020202020204" pitchFamily="34" charset="0"/>
                </a:rPr>
                <a:t>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2 avenue Gambetta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92066 Paris La Défense </a:t>
              </a: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Capital : </a:t>
              </a:r>
              <a:r>
                <a:rPr lang="fr-FR" sz="400" dirty="0">
                  <a:solidFill>
                    <a:prstClr val="black">
                      <a:lumMod val="50000"/>
                      <a:lumOff val="50000"/>
                    </a:prstClr>
                  </a:solidFill>
                  <a:latin typeface="Arial" panose="020B0604020202020204" pitchFamily="34" charset="0"/>
                  <a:cs typeface="Arial" panose="020B0604020202020204" pitchFamily="34" charset="0"/>
                </a:rPr>
                <a:t>5 497 100 €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Code APE </a:t>
              </a:r>
              <a:r>
                <a:rPr lang="fr-FR" sz="400" dirty="0" smtClean="0">
                  <a:solidFill>
                    <a:prstClr val="black">
                      <a:lumMod val="50000"/>
                      <a:lumOff val="50000"/>
                    </a:prstClr>
                  </a:solidFill>
                  <a:latin typeface="Arial" panose="020B0604020202020204" pitchFamily="34" charset="0"/>
                  <a:cs typeface="Arial" panose="020B0604020202020204" pitchFamily="34" charset="0"/>
                </a:rPr>
                <a:t>6920Z</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775 726 417 </a:t>
              </a:r>
              <a:r>
                <a:rPr lang="fr-FR" sz="400" dirty="0">
                  <a:solidFill>
                    <a:prstClr val="black">
                      <a:lumMod val="50000"/>
                      <a:lumOff val="50000"/>
                    </a:prstClr>
                  </a:solidFill>
                  <a:latin typeface="Arial" panose="020B0604020202020204" pitchFamily="34" charset="0"/>
                  <a:cs typeface="Arial" panose="020B0604020202020204" pitchFamily="34" charset="0"/>
                </a:rPr>
                <a:t>R.C.S. Nanterre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TVA Union Européenne</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FR 77 775 726 417 </a:t>
              </a:r>
            </a:p>
          </p:txBody>
        </p:sp>
        <p:sp>
          <p:nvSpPr>
            <p:cNvPr id="20" name="Rectangle 38"/>
            <p:cNvSpPr>
              <a:spLocks noChangeArrowheads="1"/>
            </p:cNvSpPr>
            <p:nvPr/>
          </p:nvSpPr>
          <p:spPr bwMode="auto">
            <a:xfrm>
              <a:off x="2202" y="3905"/>
              <a:ext cx="492" cy="349"/>
            </a:xfrm>
            <a:prstGeom prst="rect">
              <a:avLst/>
            </a:prstGeom>
            <a:noFill/>
            <a:ln w="9525">
              <a:noFill/>
              <a:miter lim="800000"/>
              <a:headEnd/>
              <a:tailEnd/>
            </a:ln>
          </p:spPr>
          <p:txBody>
            <a:bodyPr lIns="0" tIns="0" rIns="0" bIns="0">
              <a:spAutoFit/>
            </a:bodyPr>
            <a:lstStyle/>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Société anonyme d’expertise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comptable </a:t>
              </a:r>
              <a:r>
                <a:rPr lang="fr-FR" sz="400" dirty="0" smtClean="0">
                  <a:solidFill>
                    <a:prstClr val="black">
                      <a:lumMod val="50000"/>
                      <a:lumOff val="50000"/>
                    </a:prstClr>
                  </a:solidFill>
                  <a:latin typeface="Arial" panose="020B0604020202020204" pitchFamily="34" charset="0"/>
                  <a:cs typeface="Arial" panose="020B0604020202020204" pitchFamily="34" charset="0"/>
                </a:rPr>
                <a:t>et de </a:t>
              </a:r>
              <a:r>
                <a:rPr lang="fr-FR" sz="400" dirty="0">
                  <a:solidFill>
                    <a:prstClr val="black">
                      <a:lumMod val="50000"/>
                      <a:lumOff val="50000"/>
                    </a:prstClr>
                  </a:solidFill>
                  <a:latin typeface="Arial" panose="020B0604020202020204" pitchFamily="34" charset="0"/>
                  <a:cs typeface="Arial" panose="020B0604020202020204" pitchFamily="34" charset="0"/>
                </a:rPr>
                <a:t>commissariat aux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comptes à directoire et conseil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surveillance.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Inscrite au Tableau de l’ordre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à Paris sous le n° 14-30080101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et à la Compagnie </a:t>
              </a:r>
              <a:r>
                <a:rPr lang="fr-FR" sz="400" dirty="0" smtClean="0">
                  <a:solidFill>
                    <a:prstClr val="black">
                      <a:lumMod val="50000"/>
                      <a:lumOff val="50000"/>
                    </a:prstClr>
                  </a:solidFill>
                  <a:latin typeface="Arial" panose="020B0604020202020204" pitchFamily="34" charset="0"/>
                  <a:cs typeface="Arial" panose="020B0604020202020204" pitchFamily="34" charset="0"/>
                </a:rPr>
                <a:t>Régionale des </a:t>
              </a:r>
              <a:r>
                <a:rPr lang="fr-FR" sz="400" dirty="0">
                  <a:solidFill>
                    <a:prstClr val="black">
                      <a:lumMod val="50000"/>
                      <a:lumOff val="50000"/>
                    </a:prstClr>
                  </a:solidFill>
                  <a:latin typeface="Arial" panose="020B0604020202020204" pitchFamily="34" charset="0"/>
                  <a:cs typeface="Arial" panose="020B0604020202020204" pitchFamily="34" charset="0"/>
                </a:rPr>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Commissaires aux Comptes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Versailles.</a:t>
              </a:r>
            </a:p>
          </p:txBody>
        </p:sp>
        <p:sp>
          <p:nvSpPr>
            <p:cNvPr id="21" name="Text Box 39"/>
            <p:cNvSpPr txBox="1">
              <a:spLocks noChangeArrowheads="1"/>
            </p:cNvSpPr>
            <p:nvPr/>
          </p:nvSpPr>
          <p:spPr bwMode="auto">
            <a:xfrm>
              <a:off x="1152" y="4091"/>
              <a:ext cx="1031" cy="155"/>
            </a:xfrm>
            <a:prstGeom prst="rect">
              <a:avLst/>
            </a:prstGeom>
            <a:noFill/>
            <a:ln w="9525">
              <a:noFill/>
              <a:miter lim="800000"/>
              <a:headEnd/>
              <a:tailEnd/>
            </a:ln>
          </p:spPr>
          <p:txBody>
            <a:bodyPr lIns="0" tIns="0" rIns="0" bIns="0">
              <a:spAutoFit/>
            </a:bodyPr>
            <a:lstStyle/>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S.A.,</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société française membre du réseau KPMG</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constitué de cabinets indépendants adhérents de</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International </a:t>
              </a:r>
              <a:r>
                <a:rPr lang="fr-FR" altLang="en-US" sz="400" dirty="0" err="1" smtClean="0">
                  <a:solidFill>
                    <a:prstClr val="black">
                      <a:lumMod val="50000"/>
                      <a:lumOff val="50000"/>
                    </a:prstClr>
                  </a:solidFill>
                  <a:latin typeface="Arial" panose="020B0604020202020204" pitchFamily="34" charset="0"/>
                  <a:cs typeface="Arial" panose="020B0604020202020204" pitchFamily="34" charset="0"/>
                </a:rPr>
                <a:t>Cooperative</a:t>
              </a:r>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 une entité de droit suisse.</a:t>
              </a:r>
              <a:endParaRPr lang="fr-FR" altLang="en-US" sz="400" dirty="0">
                <a:solidFill>
                  <a:prstClr val="black">
                    <a:lumMod val="50000"/>
                    <a:lumOff val="50000"/>
                  </a:prstClr>
                </a:solidFill>
                <a:latin typeface="Arial" panose="020B0604020202020204" pitchFamily="34" charset="0"/>
                <a:cs typeface="Arial" panose="020B0604020202020204" pitchFamily="34" charset="0"/>
              </a:endParaRPr>
            </a:p>
          </p:txBody>
        </p:sp>
      </p:grpSp>
      <p:sp>
        <p:nvSpPr>
          <p:cNvPr id="22" name="Rectangle 21"/>
          <p:cNvSpPr/>
          <p:nvPr userDrawn="1"/>
        </p:nvSpPr>
        <p:spPr>
          <a:xfrm>
            <a:off x="5439104" y="483476"/>
            <a:ext cx="4487918" cy="6400800"/>
          </a:xfrm>
          <a:prstGeom prst="rect">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58269" tIns="58269" rIns="58269" bIns="58269" rtlCol="0" anchor="ctr"/>
          <a:lstStyle/>
          <a:p>
            <a:pPr defTabSz="986616"/>
            <a:endParaRPr lang="en-GB" sz="1618" dirty="0">
              <a:solidFill>
                <a:prstClr val="white"/>
              </a:solidFill>
              <a:latin typeface="Arial" panose="020B0604020202020204" pitchFamily="34" charset="0"/>
              <a:cs typeface="Arial" panose="020B0604020202020204" pitchFamily="34" charset="0"/>
            </a:endParaRPr>
          </a:p>
        </p:txBody>
      </p:sp>
      <p:sp>
        <p:nvSpPr>
          <p:cNvPr id="4" name="Espace réservé du texte 3"/>
          <p:cNvSpPr>
            <a:spLocks noGrp="1"/>
          </p:cNvSpPr>
          <p:nvPr>
            <p:ph type="body" sz="quarter" idx="18"/>
          </p:nvPr>
        </p:nvSpPr>
        <p:spPr>
          <a:xfrm>
            <a:off x="892347" y="3442447"/>
            <a:ext cx="4087812" cy="3323478"/>
          </a:xfrm>
          <a:prstGeom prst="rect">
            <a:avLst/>
          </a:prstGeom>
        </p:spPr>
        <p:txBody>
          <a:bodyPr/>
          <a:lstStyle>
            <a:lvl1pPr marL="0" indent="0">
              <a:buNone/>
              <a:defRPr sz="900" b="1">
                <a:latin typeface="Arial" panose="020B0604020202020204" pitchFamily="34" charset="0"/>
                <a:cs typeface="Arial" panose="020B0604020202020204" pitchFamily="34" charset="0"/>
              </a:defRPr>
            </a:lvl1pPr>
            <a:lvl2pPr marL="0" indent="0">
              <a:buNone/>
              <a:defRPr sz="900">
                <a:latin typeface="Arial" panose="020B0604020202020204" pitchFamily="34" charset="0"/>
                <a:cs typeface="Arial" panose="020B0604020202020204" pitchFamily="34" charset="0"/>
              </a:defRPr>
            </a:lvl2pPr>
            <a:lvl3pPr marL="85700" indent="-85700">
              <a:buClr>
                <a:srgbClr val="00338D"/>
              </a:buClr>
              <a:buFont typeface="Arial Black" panose="020B0A04020102020204" pitchFamily="34" charset="0"/>
              <a:buChar char="І"/>
              <a:tabLst>
                <a:tab pos="85700" algn="l"/>
              </a:tabLst>
              <a:defRPr sz="900">
                <a:latin typeface="Arial" panose="020B0604020202020204" pitchFamily="34" charset="0"/>
                <a:cs typeface="Arial" panose="020B0604020202020204" pitchFamily="34" charset="0"/>
              </a:defRPr>
            </a:lvl3pPr>
            <a:lvl4pPr>
              <a:defRPr sz="900">
                <a:latin typeface="Arial" panose="020B0604020202020204" pitchFamily="34" charset="0"/>
                <a:cs typeface="Arial" panose="020B0604020202020204" pitchFamily="34" charset="0"/>
              </a:defRPr>
            </a:lvl4pPr>
            <a:lvl5pPr>
              <a:defRPr sz="900">
                <a:latin typeface="Arial" panose="020B0604020202020204" pitchFamily="34" charset="0"/>
                <a:cs typeface="Arial" panose="020B06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p:txBody>
      </p:sp>
      <p:sp>
        <p:nvSpPr>
          <p:cNvPr id="25" name="Espace réservé du texte 3"/>
          <p:cNvSpPr>
            <a:spLocks noGrp="1"/>
          </p:cNvSpPr>
          <p:nvPr>
            <p:ph type="body" sz="quarter" idx="19"/>
          </p:nvPr>
        </p:nvSpPr>
        <p:spPr>
          <a:xfrm>
            <a:off x="5596125" y="679523"/>
            <a:ext cx="4087812" cy="5151121"/>
          </a:xfrm>
          <a:prstGeom prst="rect">
            <a:avLst/>
          </a:prstGeom>
        </p:spPr>
        <p:txBody>
          <a:bodyPr/>
          <a:lstStyle>
            <a:lvl1pPr marL="0" indent="0">
              <a:buNone/>
              <a:defRPr sz="900" b="0">
                <a:latin typeface="Arial" panose="020B0604020202020204" pitchFamily="34" charset="0"/>
                <a:cs typeface="Arial" panose="020B0604020202020204" pitchFamily="34" charset="0"/>
              </a:defRPr>
            </a:lvl1pPr>
            <a:lvl2pPr marL="96809" indent="-96809">
              <a:buClr>
                <a:srgbClr val="00338D"/>
              </a:buClr>
              <a:buFont typeface="Arial Black" panose="020B0A04020102020204" pitchFamily="34" charset="0"/>
              <a:buChar char="І"/>
              <a:defRPr lang="fr-FR" sz="900" kern="1200" dirty="0" smtClean="0">
                <a:solidFill>
                  <a:schemeClr val="tx1"/>
                </a:solidFill>
                <a:latin typeface="Arial" panose="020B0604020202020204" pitchFamily="34" charset="0"/>
                <a:ea typeface="+mn-ea"/>
                <a:cs typeface="Arial" panose="020B0604020202020204" pitchFamily="34" charset="0"/>
              </a:defRPr>
            </a:lvl2pPr>
            <a:lvl3pPr marL="85700" indent="-85700">
              <a:buClr>
                <a:srgbClr val="00338D"/>
              </a:buClr>
              <a:buFont typeface="Arial Narrow" panose="020B0606020202030204" pitchFamily="34" charset="0"/>
              <a:buChar char="Ι"/>
              <a:tabLst>
                <a:tab pos="85700" algn="l"/>
              </a:tabLst>
              <a:defRPr sz="900">
                <a:latin typeface="Arial" panose="020B0604020202020204" pitchFamily="34" charset="0"/>
                <a:cs typeface="Arial" panose="020B0604020202020204" pitchFamily="34" charset="0"/>
              </a:defRPr>
            </a:lvl3pPr>
            <a:lvl4pPr>
              <a:defRPr sz="900">
                <a:latin typeface="Arial" panose="020B0604020202020204" pitchFamily="34" charset="0"/>
                <a:cs typeface="Arial" panose="020B0604020202020204" pitchFamily="34" charset="0"/>
              </a:defRPr>
            </a:lvl4pPr>
            <a:lvl5pPr>
              <a:defRPr sz="900">
                <a:latin typeface="Arial" panose="020B0604020202020204" pitchFamily="34" charset="0"/>
                <a:cs typeface="Arial" panose="020B0604020202020204" pitchFamily="34" charset="0"/>
              </a:defRPr>
            </a:lvl5pPr>
          </a:lstStyle>
          <a:p>
            <a:pPr lvl="0"/>
            <a:r>
              <a:rPr lang="fr-FR" smtClean="0"/>
              <a:t>Modifiez les styles du texte du masque</a:t>
            </a:r>
          </a:p>
          <a:p>
            <a:pPr lvl="1"/>
            <a:r>
              <a:rPr lang="fr-FR" smtClean="0"/>
              <a:t>Deuxième niveau</a:t>
            </a:r>
          </a:p>
        </p:txBody>
      </p:sp>
      <p:sp>
        <p:nvSpPr>
          <p:cNvPr id="32" name="Text Placeholder 24"/>
          <p:cNvSpPr>
            <a:spLocks noGrp="1"/>
          </p:cNvSpPr>
          <p:nvPr>
            <p:ph type="body" sz="quarter" idx="20" hasCustomPrompt="1"/>
          </p:nvPr>
        </p:nvSpPr>
        <p:spPr>
          <a:xfrm>
            <a:off x="916384" y="1045975"/>
            <a:ext cx="1906207" cy="1189569"/>
          </a:xfrm>
          <a:prstGeom prst="rect">
            <a:avLst/>
          </a:prstGeom>
        </p:spPr>
        <p:txBody>
          <a:bodyPr/>
          <a:lstStyle>
            <a:lvl1pPr marL="0" indent="0">
              <a:lnSpc>
                <a:spcPct val="100000"/>
              </a:lnSpc>
              <a:spcBef>
                <a:spcPts val="0"/>
              </a:spcBef>
              <a:spcAft>
                <a:spcPts val="0"/>
              </a:spcAft>
              <a:buNone/>
              <a:defRPr sz="900" b="0" baseline="0">
                <a:solidFill>
                  <a:schemeClr val="tx1"/>
                </a:solidFill>
                <a:latin typeface="Arial Narrow" panose="020B0606020202030204" pitchFamily="34" charset="0"/>
                <a:cs typeface="Arial" panose="020B0604020202020204" pitchFamily="34" charset="0"/>
              </a:defRPr>
            </a:lvl1pPr>
            <a:lvl2pPr marL="0" indent="0">
              <a:lnSpc>
                <a:spcPct val="100000"/>
              </a:lnSpc>
              <a:spcBef>
                <a:spcPts val="0"/>
              </a:spcBef>
              <a:spcAft>
                <a:spcPts val="0"/>
              </a:spcAft>
              <a:buNone/>
              <a:defRPr sz="800" b="0">
                <a:solidFill>
                  <a:srgbClr val="00338D"/>
                </a:solidFill>
                <a:latin typeface="Arial" panose="020B0604020202020204" pitchFamily="34" charset="0"/>
                <a:cs typeface="Arial" panose="020B0604020202020204" pitchFamily="34" charset="0"/>
              </a:defRPr>
            </a:lvl2pPr>
            <a:lvl3pPr>
              <a:spcAft>
                <a:spcPts val="324"/>
              </a:spcAft>
              <a:defRPr sz="863"/>
            </a:lvl3pPr>
            <a:lvl4pPr>
              <a:spcAft>
                <a:spcPts val="324"/>
              </a:spcAft>
              <a:defRPr sz="863"/>
            </a:lvl4pPr>
            <a:lvl5pPr>
              <a:spcAft>
                <a:spcPts val="324"/>
              </a:spcAft>
              <a:defRPr sz="863"/>
            </a:lvl5pPr>
          </a:lstStyle>
          <a:p>
            <a:pPr lvl="0"/>
            <a:r>
              <a:rPr lang="fr-FR" dirty="0" smtClean="0"/>
              <a:t>Modifiez les styles du texte adresse et date</a:t>
            </a:r>
          </a:p>
        </p:txBody>
      </p:sp>
      <p:sp>
        <p:nvSpPr>
          <p:cNvPr id="16" name="Rectangle 15"/>
          <p:cNvSpPr/>
          <p:nvPr userDrawn="1"/>
        </p:nvSpPr>
        <p:spPr>
          <a:xfrm>
            <a:off x="-165100" y="7597775"/>
            <a:ext cx="11163300" cy="121602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Tree>
    <p:extLst>
      <p:ext uri="{BB962C8B-B14F-4D97-AF65-F5344CB8AC3E}">
        <p14:creationId xmlns:p14="http://schemas.microsoft.com/office/powerpoint/2010/main" val="8423832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582">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r-FR" smtClean="0"/>
              <a:t>Modifiez le style du titre</a:t>
            </a:r>
            <a:endParaRPr lang="en-US" dirty="0"/>
          </a:p>
        </p:txBody>
      </p:sp>
    </p:spTree>
    <p:extLst>
      <p:ext uri="{BB962C8B-B14F-4D97-AF65-F5344CB8AC3E}">
        <p14:creationId xmlns:p14="http://schemas.microsoft.com/office/powerpoint/2010/main" val="41721503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pic>
        <p:nvPicPr>
          <p:cNvPr id="4" name="Picture 7" descr="KPMG_NoCP_PMS287_US_283_6779.eps"/>
          <p:cNvPicPr>
            <a:picLocks noChangeAspect="1"/>
          </p:cNvPicPr>
          <p:nvPr userDrawn="1"/>
        </p:nvPicPr>
        <p:blipFill rotWithShape="1">
          <a:blip r:embed="rId2" cstate="email">
            <a:extLst>
              <a:ext uri="{28A0092B-C50C-407E-A947-70E740481C1C}">
                <a14:useLocalDpi xmlns:a14="http://schemas.microsoft.com/office/drawing/2010/main"/>
              </a:ext>
            </a:extLst>
          </a:blip>
          <a:srcRect l="7057" t="24107" r="10265" b="24107"/>
          <a:stretch/>
        </p:blipFill>
        <p:spPr>
          <a:xfrm>
            <a:off x="564493" y="7050405"/>
            <a:ext cx="714384" cy="302387"/>
          </a:xfrm>
          <a:prstGeom prst="rect">
            <a:avLst/>
          </a:prstGeom>
        </p:spPr>
      </p:pic>
      <p:sp>
        <p:nvSpPr>
          <p:cNvPr id="5" name="Title 4"/>
          <p:cNvSpPr>
            <a:spLocks noGrp="1"/>
          </p:cNvSpPr>
          <p:nvPr>
            <p:ph type="title"/>
          </p:nvPr>
        </p:nvSpPr>
        <p:spPr>
          <a:xfrm>
            <a:off x="876730" y="322547"/>
            <a:ext cx="8928406" cy="902812"/>
          </a:xfrm>
        </p:spPr>
        <p:txBody>
          <a:bodyPr/>
          <a:lstStyle>
            <a:lvl1pPr>
              <a:defRPr>
                <a:solidFill>
                  <a:srgbClr val="00338D"/>
                </a:solidFill>
              </a:defRPr>
            </a:lvl1pPr>
          </a:lstStyle>
          <a:p>
            <a:r>
              <a:rPr lang="fr-FR" dirty="0" smtClean="0"/>
              <a:t>Modifiez le style du titre</a:t>
            </a:r>
            <a:endParaRPr lang="en-US" dirty="0"/>
          </a:p>
        </p:txBody>
      </p:sp>
      <p:sp>
        <p:nvSpPr>
          <p:cNvPr id="8"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9"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pic>
        <p:nvPicPr>
          <p:cNvPr id="6" name="Image 5"/>
          <p:cNvPicPr>
            <a:picLocks noChangeAspect="1"/>
          </p:cNvPicPr>
          <p:nvPr userDrawn="1"/>
        </p:nvPicPr>
        <p:blipFill>
          <a:blip r:embed="rId3"/>
          <a:stretch>
            <a:fillRect/>
          </a:stretch>
        </p:blipFill>
        <p:spPr>
          <a:xfrm>
            <a:off x="9157905" y="7005685"/>
            <a:ext cx="793898" cy="289487"/>
          </a:xfrm>
          <a:prstGeom prst="rect">
            <a:avLst/>
          </a:prstGeom>
        </p:spPr>
      </p:pic>
    </p:spTree>
    <p:extLst>
      <p:ext uri="{BB962C8B-B14F-4D97-AF65-F5344CB8AC3E}">
        <p14:creationId xmlns:p14="http://schemas.microsoft.com/office/powerpoint/2010/main" val="15193045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re seul">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r-FR" smtClean="0"/>
              <a:t>Modifiez le style du titre</a:t>
            </a:r>
            <a:endParaRPr lang="en-US" dirty="0"/>
          </a:p>
        </p:txBody>
      </p:sp>
      <p:sp>
        <p:nvSpPr>
          <p:cNvPr id="6" name="Espace réservé du texte 5"/>
          <p:cNvSpPr>
            <a:spLocks noGrp="1"/>
          </p:cNvSpPr>
          <p:nvPr>
            <p:ph type="body" sz="quarter" idx="10"/>
          </p:nvPr>
        </p:nvSpPr>
        <p:spPr>
          <a:xfrm>
            <a:off x="879344" y="288804"/>
            <a:ext cx="9218832" cy="266588"/>
          </a:xfrm>
        </p:spPr>
        <p:txBody>
          <a:bodyPr>
            <a:noAutofit/>
          </a:bodyPr>
          <a:lstStyle>
            <a:lvl1pPr>
              <a:defRPr sz="1599">
                <a:latin typeface="Univers 45 Light" pitchFamily="2" charset="0"/>
              </a:defRPr>
            </a:lvl1pPr>
          </a:lstStyle>
          <a:p>
            <a:pPr lvl="0"/>
            <a:r>
              <a:rPr lang="fr-FR" dirty="0" smtClean="0"/>
              <a:t>Modifiez les styles du texte du masque</a:t>
            </a:r>
            <a:endParaRPr lang="fr-FR" dirty="0"/>
          </a:p>
        </p:txBody>
      </p:sp>
    </p:spTree>
    <p:extLst>
      <p:ext uri="{BB962C8B-B14F-4D97-AF65-F5344CB8AC3E}">
        <p14:creationId xmlns:p14="http://schemas.microsoft.com/office/powerpoint/2010/main" val="2377736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 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14526"/>
            <a:ext cx="9048750" cy="4893899"/>
          </a:xfrm>
          <a:prstGeom prst="rect">
            <a:avLst/>
          </a:prstGeom>
        </p:spPr>
        <p:txBody>
          <a:bodyPr numCol="1"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2919507280"/>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_ 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14526"/>
            <a:ext cx="9048750" cy="4893899"/>
          </a:xfrm>
          <a:prstGeom prst="rect">
            <a:avLst/>
          </a:prstGeom>
        </p:spPr>
        <p:txBody>
          <a:bodyPr numCol="2"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2841724192"/>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 COLUMNs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05001"/>
            <a:ext cx="9048750" cy="4903424"/>
          </a:xfrm>
          <a:prstGeom prst="rect">
            <a:avLst/>
          </a:prstGeom>
        </p:spPr>
        <p:txBody>
          <a:bodyPr numCol="3"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1719374730"/>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KEY MESS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1104001" y="1771650"/>
            <a:ext cx="2144025" cy="4932000"/>
          </a:xfrm>
          <a:prstGeom prst="rect">
            <a:avLst/>
          </a:prstGeom>
          <a:ln w="3175">
            <a:solidFill>
              <a:srgbClr val="0091DA"/>
            </a:solidFill>
          </a:ln>
        </p:spPr>
        <p:txBody>
          <a:bodyPr numCol="1" spcCol="360000">
            <a:noAutofit/>
          </a:bodyPr>
          <a:lstStyle>
            <a:lvl1pPr>
              <a:spcBef>
                <a:spcPts val="1799"/>
              </a:spcBef>
              <a:spcAft>
                <a:spcPts val="600"/>
              </a:spcAft>
              <a:defRPr>
                <a:solidFill>
                  <a:srgbClr val="0091DA"/>
                </a:solidFill>
                <a:latin typeface="Arial" panose="020B0604020202020204" pitchFamily="34" charset="0"/>
              </a:defRPr>
            </a:lvl1pPr>
            <a:lvl2pPr>
              <a:spcAft>
                <a:spcPts val="600"/>
              </a:spcAft>
              <a:defRPr/>
            </a:lvl2pPr>
            <a:lvl3pPr marL="85700" indent="-85700">
              <a:spcAft>
                <a:spcPts val="300"/>
              </a:spcAft>
              <a:buClr>
                <a:srgbClr val="0091DA"/>
              </a:buClr>
              <a:buFont typeface="Arial Black" panose="020B0A04020102020204" pitchFamily="34" charset="0"/>
              <a:buChar char="І"/>
              <a:defRPr/>
            </a:lvl3pPr>
            <a:lvl5pPr>
              <a:spcAft>
                <a:spcPts val="300"/>
              </a:spcAft>
              <a:buClr>
                <a:srgbClr val="0091DA"/>
              </a:buClr>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5" name="Rectangle 4"/>
          <p:cNvSpPr/>
          <p:nvPr userDrawn="1"/>
        </p:nvSpPr>
        <p:spPr>
          <a:xfrm>
            <a:off x="879759" y="1771650"/>
            <a:ext cx="215616" cy="4932000"/>
          </a:xfrm>
          <a:prstGeom prst="rect">
            <a:avLst/>
          </a:prstGeom>
          <a:ln w="3175">
            <a:solidFill>
              <a:srgbClr val="0091DA"/>
            </a:solidFill>
          </a:ln>
        </p:spPr>
        <p:style>
          <a:lnRef idx="2">
            <a:schemeClr val="accent1">
              <a:shade val="50000"/>
            </a:schemeClr>
          </a:lnRef>
          <a:fillRef idx="1">
            <a:schemeClr val="accent1"/>
          </a:fillRef>
          <a:effectRef idx="0">
            <a:schemeClr val="accent1"/>
          </a:effectRef>
          <a:fontRef idx="minor">
            <a:schemeClr val="lt1"/>
          </a:fontRef>
        </p:style>
        <p:txBody>
          <a:bodyPr lIns="58269" tIns="58269" rIns="58269" bIns="58269" rtlCol="0" anchor="t" anchorCtr="0"/>
          <a:lstStyle/>
          <a:p>
            <a:pPr defTabSz="986616"/>
            <a:endParaRPr lang="en-GB" sz="971" dirty="0">
              <a:solidFill>
                <a:prstClr val="white"/>
              </a:solidFill>
            </a:endParaRPr>
          </a:p>
        </p:txBody>
      </p:sp>
      <p:sp>
        <p:nvSpPr>
          <p:cNvPr id="7" name="Espace réservé du texte 6"/>
          <p:cNvSpPr>
            <a:spLocks noGrp="1"/>
          </p:cNvSpPr>
          <p:nvPr>
            <p:ph type="body" sz="quarter" idx="11"/>
          </p:nvPr>
        </p:nvSpPr>
        <p:spPr>
          <a:xfrm>
            <a:off x="3495675" y="1781175"/>
            <a:ext cx="6224588" cy="4943475"/>
          </a:xfrm>
        </p:spPr>
        <p:txBody>
          <a:bodyPr>
            <a:noAutofit/>
          </a:bodyPr>
          <a:lstStyle>
            <a:lvl3pPr marL="85700" indent="-85700">
              <a:buFont typeface="Arial Black" panose="020B0A04020102020204" pitchFamily="34" charset="0"/>
              <a:buChar char="І"/>
              <a:defRPr/>
            </a:lvl3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Tree>
    <p:extLst>
      <p:ext uri="{BB962C8B-B14F-4D97-AF65-F5344CB8AC3E}">
        <p14:creationId xmlns:p14="http://schemas.microsoft.com/office/powerpoint/2010/main" val="333448243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KEY MESSAGE">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a:xfrm>
            <a:off x="894450" y="1771650"/>
            <a:ext cx="2334525" cy="4932000"/>
          </a:xfrm>
          <a:prstGeom prst="rect">
            <a:avLst/>
          </a:prstGeom>
          <a:solidFill>
            <a:srgbClr val="0091DA"/>
          </a:solidFill>
          <a:ln w="3175">
            <a:solidFill>
              <a:srgbClr val="0091DA"/>
            </a:solidFill>
          </a:ln>
        </p:spPr>
        <p:txBody>
          <a:bodyPr numCol="1" spcCol="360000"/>
          <a:lstStyle>
            <a:lvl1pPr>
              <a:spcBef>
                <a:spcPts val="1799"/>
              </a:spcBef>
              <a:spcAft>
                <a:spcPts val="600"/>
              </a:spcAft>
              <a:defRPr>
                <a:solidFill>
                  <a:schemeClr val="bg1"/>
                </a:solidFill>
                <a:latin typeface="Arial" panose="020B0604020202020204" pitchFamily="34" charset="0"/>
              </a:defRPr>
            </a:lvl1pPr>
            <a:lvl2pPr>
              <a:spcAft>
                <a:spcPts val="600"/>
              </a:spcAft>
              <a:defRPr>
                <a:solidFill>
                  <a:schemeClr val="bg1"/>
                </a:solidFill>
              </a:defRPr>
            </a:lvl2pPr>
            <a:lvl3pPr marL="85700" indent="-85700">
              <a:spcAft>
                <a:spcPts val="300"/>
              </a:spcAft>
              <a:buClr>
                <a:srgbClr val="00338D"/>
              </a:buClr>
              <a:buFont typeface="Arial Black" panose="020B0A04020102020204" pitchFamily="34" charset="0"/>
              <a:buChar char="І"/>
              <a:defRPr>
                <a:solidFill>
                  <a:schemeClr val="bg1"/>
                </a:solidFill>
              </a:defRPr>
            </a:lvl3pPr>
            <a:lvl5pPr>
              <a:spcAft>
                <a:spcPts val="300"/>
              </a:spcAft>
              <a:buClr>
                <a:srgbClr val="00338D"/>
              </a:buClr>
              <a:defRPr>
                <a:solidFill>
                  <a:schemeClr val="bg1"/>
                </a:solidFill>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2" name="Title 1"/>
          <p:cNvSpPr>
            <a:spLocks noGrp="1"/>
          </p:cNvSpPr>
          <p:nvPr>
            <p:ph type="title"/>
          </p:nvPr>
        </p:nvSpPr>
        <p:spPr/>
        <p:txBody>
          <a:bodyPr/>
          <a:lstStyle/>
          <a:p>
            <a:r>
              <a:rPr lang="fr-FR" smtClean="0"/>
              <a:t>Modifiez le style du titre</a:t>
            </a:r>
            <a:endParaRPr lang="en-US" dirty="0"/>
          </a:p>
        </p:txBody>
      </p:sp>
      <p:sp>
        <p:nvSpPr>
          <p:cNvPr id="7" name="Espace réservé du texte 6"/>
          <p:cNvSpPr>
            <a:spLocks noGrp="1"/>
          </p:cNvSpPr>
          <p:nvPr>
            <p:ph type="body" sz="quarter" idx="11"/>
          </p:nvPr>
        </p:nvSpPr>
        <p:spPr>
          <a:xfrm>
            <a:off x="3495676" y="1771650"/>
            <a:ext cx="6594256" cy="4932000"/>
          </a:xfrm>
          <a:ln w="3175">
            <a:solidFill>
              <a:srgbClr val="0091DA"/>
            </a:solidFill>
          </a:ln>
        </p:spPr>
        <p:txBody>
          <a:bodyPr numCol="2" spcCol="360000"/>
          <a:lstStyle>
            <a:lvl3pPr marL="85700" indent="-85700">
              <a:buFont typeface="Arial Black" panose="020B0A04020102020204" pitchFamily="34" charset="0"/>
              <a:buChar char="І"/>
              <a:defRPr/>
            </a:lvl3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Tree>
    <p:extLst>
      <p:ext uri="{BB962C8B-B14F-4D97-AF65-F5344CB8AC3E}">
        <p14:creationId xmlns:p14="http://schemas.microsoft.com/office/powerpoint/2010/main" val="346693834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 COLUMN TEXT+ grap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0" y="1914526"/>
            <a:ext cx="4383988" cy="4893899"/>
          </a:xfrm>
          <a:prstGeom prst="rect">
            <a:avLst/>
          </a:prstGeom>
        </p:spPr>
        <p:txBody>
          <a:bodyPr numCol="1" spcCol="360000"/>
          <a:lstStyle>
            <a:lvl1pPr>
              <a:spcBef>
                <a:spcPts val="1799"/>
              </a:spcBef>
              <a:spcAft>
                <a:spcPts val="6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5" name="Espace réservé du graphique 4"/>
          <p:cNvSpPr>
            <a:spLocks noGrp="1"/>
          </p:cNvSpPr>
          <p:nvPr>
            <p:ph type="chart" sz="quarter" idx="11"/>
          </p:nvPr>
        </p:nvSpPr>
        <p:spPr>
          <a:xfrm>
            <a:off x="6154220" y="1899875"/>
            <a:ext cx="3925246" cy="4921250"/>
          </a:xfrm>
          <a:solidFill>
            <a:schemeClr val="bg1"/>
          </a:solidFill>
          <a:ln>
            <a:noFill/>
          </a:ln>
          <a:effectLst/>
        </p:spPr>
        <p:txBody>
          <a:bodyPr/>
          <a:lstStyle/>
          <a:p>
            <a:r>
              <a:rPr lang="fr-FR" smtClean="0"/>
              <a:t>Cliquez sur l'icône pour ajouter un graphique</a:t>
            </a:r>
            <a:endParaRPr lang="fr-FR"/>
          </a:p>
        </p:txBody>
      </p:sp>
    </p:spTree>
    <p:extLst>
      <p:ext uri="{BB962C8B-B14F-4D97-AF65-F5344CB8AC3E}">
        <p14:creationId xmlns:p14="http://schemas.microsoft.com/office/powerpoint/2010/main" val="252025654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ROCESS FIV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11" name="Text Placeholder 20"/>
          <p:cNvSpPr>
            <a:spLocks noGrp="1"/>
          </p:cNvSpPr>
          <p:nvPr>
            <p:ph type="body" sz="quarter" idx="27"/>
          </p:nvPr>
        </p:nvSpPr>
        <p:spPr bwMode="gray">
          <a:xfrm>
            <a:off x="2705535" y="2141601"/>
            <a:ext cx="1885516" cy="649837"/>
          </a:xfrm>
          <a:prstGeom prst="chevron">
            <a:avLst>
              <a:gd name="adj" fmla="val 34136"/>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2" name="Text Placeholder 20"/>
          <p:cNvSpPr>
            <a:spLocks noGrp="1"/>
          </p:cNvSpPr>
          <p:nvPr>
            <p:ph type="body" sz="quarter" idx="26" hasCustomPrompt="1"/>
          </p:nvPr>
        </p:nvSpPr>
        <p:spPr bwMode="gray">
          <a:xfrm>
            <a:off x="882606" y="2141601"/>
            <a:ext cx="1885516" cy="649837"/>
          </a:xfrm>
          <a:prstGeom prst="homePlate">
            <a:avLst>
              <a:gd name="adj" fmla="val 34577"/>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0" bIns="45720" rtlCol="0" anchor="ctr" anchorCtr="0">
            <a:noAutofit/>
          </a:bodyPr>
          <a:lstStyle>
            <a:lvl1pPr marL="0" indent="0" algn="l" defTabSz="889078" rtl="0" eaLnBrk="1" latinLnBrk="0" hangingPunct="1">
              <a:spcBef>
                <a:spcPts val="0"/>
              </a:spcBef>
              <a:spcAft>
                <a:spcPts val="0"/>
              </a:spcAft>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en-US" dirty="0" smtClean="0"/>
              <a:t>Click to edit </a:t>
            </a:r>
            <a:br>
              <a:rPr lang="en-US" dirty="0" smtClean="0"/>
            </a:br>
            <a:r>
              <a:rPr lang="en-US" dirty="0" smtClean="0"/>
              <a:t>Master text </a:t>
            </a:r>
            <a:br>
              <a:rPr lang="en-US" dirty="0" smtClean="0"/>
            </a:br>
            <a:r>
              <a:rPr lang="en-US" dirty="0" smtClean="0"/>
              <a:t>styles</a:t>
            </a:r>
          </a:p>
        </p:txBody>
      </p:sp>
      <p:sp>
        <p:nvSpPr>
          <p:cNvPr id="13" name="Text Placeholder 20"/>
          <p:cNvSpPr>
            <a:spLocks noGrp="1"/>
          </p:cNvSpPr>
          <p:nvPr>
            <p:ph type="body" sz="quarter" idx="28"/>
          </p:nvPr>
        </p:nvSpPr>
        <p:spPr bwMode="gray">
          <a:xfrm>
            <a:off x="4528465" y="2141601"/>
            <a:ext cx="1885516" cy="649837"/>
          </a:xfrm>
          <a:prstGeom prst="chevron">
            <a:avLst>
              <a:gd name="adj" fmla="val 34136"/>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4" name="Text Placeholder 20"/>
          <p:cNvSpPr>
            <a:spLocks noGrp="1"/>
          </p:cNvSpPr>
          <p:nvPr>
            <p:ph type="body" sz="quarter" idx="29"/>
          </p:nvPr>
        </p:nvSpPr>
        <p:spPr bwMode="gray">
          <a:xfrm>
            <a:off x="6351394" y="2141601"/>
            <a:ext cx="1885516" cy="649837"/>
          </a:xfrm>
          <a:prstGeom prst="chevron">
            <a:avLst>
              <a:gd name="adj" fmla="val 34136"/>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5" name="Text Placeholder 20"/>
          <p:cNvSpPr>
            <a:spLocks noGrp="1"/>
          </p:cNvSpPr>
          <p:nvPr>
            <p:ph type="body" sz="quarter" idx="30"/>
          </p:nvPr>
        </p:nvSpPr>
        <p:spPr bwMode="gray">
          <a:xfrm>
            <a:off x="8174325" y="2141601"/>
            <a:ext cx="1885516" cy="649837"/>
          </a:xfrm>
          <a:prstGeom prst="chevron">
            <a:avLst>
              <a:gd name="adj" fmla="val 34136"/>
            </a:avLst>
          </a:prstGeom>
          <a:solidFill>
            <a:srgbClr val="00A3A1"/>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6" name="Text Placeholder 9"/>
          <p:cNvSpPr>
            <a:spLocks noGrp="1"/>
          </p:cNvSpPr>
          <p:nvPr>
            <p:ph type="body" sz="quarter" idx="33"/>
          </p:nvPr>
        </p:nvSpPr>
        <p:spPr bwMode="gray">
          <a:xfrm>
            <a:off x="8172119"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17" name="Text Placeholder 9"/>
          <p:cNvSpPr>
            <a:spLocks noGrp="1"/>
          </p:cNvSpPr>
          <p:nvPr>
            <p:ph type="body" sz="quarter" idx="35"/>
          </p:nvPr>
        </p:nvSpPr>
        <p:spPr bwMode="gray">
          <a:xfrm>
            <a:off x="890984"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marL="85700" indent="-85700">
              <a:spcBef>
                <a:spcPts val="0"/>
              </a:spcBef>
              <a:spcAft>
                <a:spcPts val="0"/>
              </a:spcAft>
              <a:buFont typeface="Arial Black" panose="020B0A04020102020204" pitchFamily="34" charset="0"/>
              <a:buChar char="І"/>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18" name="Text Placeholder 9"/>
          <p:cNvSpPr>
            <a:spLocks noGrp="1"/>
          </p:cNvSpPr>
          <p:nvPr>
            <p:ph type="body" sz="quarter" idx="36"/>
          </p:nvPr>
        </p:nvSpPr>
        <p:spPr bwMode="gray">
          <a:xfrm>
            <a:off x="2711268"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19" name="Text Placeholder 9"/>
          <p:cNvSpPr>
            <a:spLocks noGrp="1"/>
          </p:cNvSpPr>
          <p:nvPr>
            <p:ph type="body" sz="quarter" idx="37"/>
          </p:nvPr>
        </p:nvSpPr>
        <p:spPr bwMode="gray">
          <a:xfrm>
            <a:off x="4531551"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20" name="Text Placeholder 9"/>
          <p:cNvSpPr>
            <a:spLocks noGrp="1"/>
          </p:cNvSpPr>
          <p:nvPr>
            <p:ph type="body" sz="quarter" idx="38"/>
          </p:nvPr>
        </p:nvSpPr>
        <p:spPr bwMode="gray">
          <a:xfrm>
            <a:off x="6351836"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Tree>
    <p:extLst>
      <p:ext uri="{BB962C8B-B14F-4D97-AF65-F5344CB8AC3E}">
        <p14:creationId xmlns:p14="http://schemas.microsoft.com/office/powerpoint/2010/main" val="4084575903"/>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QUAD WITH CENT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8" name="Text Placeholder 20"/>
          <p:cNvSpPr>
            <a:spLocks noGrp="1"/>
          </p:cNvSpPr>
          <p:nvPr>
            <p:ph type="body" sz="quarter" idx="22"/>
          </p:nvPr>
        </p:nvSpPr>
        <p:spPr bwMode="gray">
          <a:xfrm>
            <a:off x="890984" y="1993183"/>
            <a:ext cx="4174176"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900">
                <a:latin typeface="Arial" panose="020B0604020202020204" pitchFamily="34" charset="0"/>
                <a:cs typeface="Univers for KPMG Light"/>
              </a:defRPr>
            </a:lvl1pPr>
            <a:lvl2pPr>
              <a:spcBef>
                <a:spcPts val="0"/>
              </a:spcBef>
              <a:defRPr sz="900">
                <a:latin typeface="Arial" panose="020B0604020202020204" pitchFamily="34" charset="0"/>
                <a:cs typeface="Univers for KPMG Light"/>
              </a:defRPr>
            </a:lvl2pPr>
            <a:lvl3pPr>
              <a:spcBef>
                <a:spcPts val="0"/>
              </a:spcBef>
              <a:defRPr sz="900">
                <a:latin typeface="Arial" panose="020B0604020202020204" pitchFamily="34" charset="0"/>
                <a:cs typeface="Univers for KPMG Light"/>
              </a:defRPr>
            </a:lvl3pPr>
            <a:lvl4pPr>
              <a:spcBef>
                <a:spcPts val="0"/>
              </a:spcBef>
              <a:defRPr sz="1167">
                <a:latin typeface="Univers for KPMG" panose="020B0603020202020204" pitchFamily="34" charset="0"/>
              </a:defRPr>
            </a:lvl4pPr>
            <a:lvl5pPr>
              <a:spcBef>
                <a:spcPts val="0"/>
              </a:spcBef>
              <a:defRPr sz="1167">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9" name="Text Placeholder 20"/>
          <p:cNvSpPr>
            <a:spLocks noGrp="1"/>
          </p:cNvSpPr>
          <p:nvPr>
            <p:ph type="body" sz="quarter" idx="26"/>
          </p:nvPr>
        </p:nvSpPr>
        <p:spPr bwMode="gray">
          <a:xfrm>
            <a:off x="890984" y="1700597"/>
            <a:ext cx="4174170" cy="30252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105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44" name="Text Placeholder 20"/>
          <p:cNvSpPr>
            <a:spLocks noGrp="1"/>
          </p:cNvSpPr>
          <p:nvPr>
            <p:ph type="body" sz="quarter" idx="49"/>
          </p:nvPr>
        </p:nvSpPr>
        <p:spPr bwMode="gray">
          <a:xfrm>
            <a:off x="5780497" y="1993183"/>
            <a:ext cx="4174176"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900">
                <a:latin typeface="Arial" panose="020B0604020202020204" pitchFamily="34" charset="0"/>
                <a:cs typeface="Univers for KPMG Light"/>
              </a:defRPr>
            </a:lvl1pPr>
            <a:lvl2pPr>
              <a:spcBef>
                <a:spcPts val="0"/>
              </a:spcBef>
              <a:defRPr sz="900">
                <a:latin typeface="Arial" panose="020B0604020202020204" pitchFamily="34" charset="0"/>
                <a:cs typeface="Univers for KPMG Light"/>
              </a:defRPr>
            </a:lvl2pPr>
            <a:lvl3pPr>
              <a:spcBef>
                <a:spcPts val="0"/>
              </a:spcBef>
              <a:defRPr sz="900">
                <a:latin typeface="Arial" panose="020B0604020202020204" pitchFamily="34" charset="0"/>
                <a:cs typeface="Univers for KPMG Light"/>
              </a:defRPr>
            </a:lvl3pPr>
            <a:lvl4pPr>
              <a:spcBef>
                <a:spcPts val="0"/>
              </a:spcBef>
              <a:defRPr sz="1167">
                <a:latin typeface="Univers for KPMG" panose="020B0603020202020204" pitchFamily="34" charset="0"/>
              </a:defRPr>
            </a:lvl4pPr>
            <a:lvl5pPr>
              <a:spcBef>
                <a:spcPts val="0"/>
              </a:spcBef>
              <a:defRPr sz="1167">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45" name="Text Placeholder 20"/>
          <p:cNvSpPr>
            <a:spLocks noGrp="1"/>
          </p:cNvSpPr>
          <p:nvPr>
            <p:ph type="body" sz="quarter" idx="50"/>
          </p:nvPr>
        </p:nvSpPr>
        <p:spPr bwMode="gray">
          <a:xfrm>
            <a:off x="5780498" y="1700597"/>
            <a:ext cx="4174170" cy="28231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105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Tree>
    <p:extLst>
      <p:ext uri="{BB962C8B-B14F-4D97-AF65-F5344CB8AC3E}">
        <p14:creationId xmlns:p14="http://schemas.microsoft.com/office/powerpoint/2010/main" val="2852943607"/>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tu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76833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NE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876730" y="322547"/>
            <a:ext cx="8928406" cy="851891"/>
          </a:xfrm>
        </p:spPr>
        <p:txBody>
          <a:bodyPr/>
          <a:lstStyle/>
          <a:p>
            <a:r>
              <a:rPr lang="fr-FR" dirty="0" smtClean="0"/>
              <a:t>Modifiez le style du titre</a:t>
            </a:r>
            <a:endParaRPr lang="en-US" dirty="0"/>
          </a:p>
        </p:txBody>
      </p:sp>
      <p:sp>
        <p:nvSpPr>
          <p:cNvPr id="4" name="Espace réservé du texte 3"/>
          <p:cNvSpPr>
            <a:spLocks noGrp="1"/>
          </p:cNvSpPr>
          <p:nvPr>
            <p:ph type="body" sz="quarter" idx="10"/>
          </p:nvPr>
        </p:nvSpPr>
        <p:spPr>
          <a:xfrm>
            <a:off x="877277" y="1478688"/>
            <a:ext cx="9028071" cy="4945287"/>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7"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8"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pic>
        <p:nvPicPr>
          <p:cNvPr id="10" name="Picture 7" descr="KPMG_NoCP_PMS287_US_283_6779.eps"/>
          <p:cNvPicPr>
            <a:picLocks noChangeAspect="1"/>
          </p:cNvPicPr>
          <p:nvPr userDrawn="1"/>
        </p:nvPicPr>
        <p:blipFill rotWithShape="1">
          <a:blip r:embed="rId2" cstate="email">
            <a:extLst>
              <a:ext uri="{28A0092B-C50C-407E-A947-70E740481C1C}">
                <a14:useLocalDpi xmlns:a14="http://schemas.microsoft.com/office/drawing/2010/main"/>
              </a:ext>
            </a:extLst>
          </a:blip>
          <a:srcRect l="7057" t="24107" r="10265" b="24107"/>
          <a:stretch/>
        </p:blipFill>
        <p:spPr>
          <a:xfrm>
            <a:off x="564493" y="7050405"/>
            <a:ext cx="714384" cy="302387"/>
          </a:xfrm>
          <a:prstGeom prst="rect">
            <a:avLst/>
          </a:prstGeom>
        </p:spPr>
      </p:pic>
      <p:cxnSp>
        <p:nvCxnSpPr>
          <p:cNvPr id="11" name="Connecteur droit 10"/>
          <p:cNvCxnSpPr/>
          <p:nvPr userDrawn="1"/>
        </p:nvCxnSpPr>
        <p:spPr>
          <a:xfrm>
            <a:off x="413230" y="1316897"/>
            <a:ext cx="9956164" cy="6444"/>
          </a:xfrm>
          <a:prstGeom prst="line">
            <a:avLst/>
          </a:prstGeom>
          <a:ln>
            <a:solidFill>
              <a:schemeClr val="tx2"/>
            </a:solidFill>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520447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5" name="object 3"/>
          <p:cNvSpPr/>
          <p:nvPr userDrawn="1"/>
        </p:nvSpPr>
        <p:spPr>
          <a:xfrm>
            <a:off x="4" y="1"/>
            <a:ext cx="89440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pPr defTabSz="986616"/>
            <a:endParaRPr sz="1510" dirty="0">
              <a:solidFill>
                <a:srgbClr val="000000"/>
              </a:solidFill>
              <a:sym typeface="Arial" panose="020B0604020202020204" pitchFamily="34" charset="0"/>
            </a:endParaRPr>
          </a:p>
        </p:txBody>
      </p:sp>
      <p:sp>
        <p:nvSpPr>
          <p:cNvPr id="17" name="Freeform 19"/>
          <p:cNvSpPr>
            <a:spLocks noEditPoints="1"/>
          </p:cNvSpPr>
          <p:nvPr userDrawn="1"/>
        </p:nvSpPr>
        <p:spPr bwMode="auto">
          <a:xfrm>
            <a:off x="1242525" y="703173"/>
            <a:ext cx="839285" cy="349213"/>
          </a:xfrm>
          <a:custGeom>
            <a:avLst/>
            <a:gdLst>
              <a:gd name="T0" fmla="*/ 269 w 283"/>
              <a:gd name="T1" fmla="*/ 77 h 114"/>
              <a:gd name="T2" fmla="*/ 222 w 283"/>
              <a:gd name="T3" fmla="*/ 87 h 114"/>
              <a:gd name="T4" fmla="*/ 244 w 283"/>
              <a:gd name="T5" fmla="*/ 60 h 114"/>
              <a:gd name="T6" fmla="*/ 269 w 283"/>
              <a:gd name="T7" fmla="*/ 56 h 114"/>
              <a:gd name="T8" fmla="*/ 222 w 283"/>
              <a:gd name="T9" fmla="*/ 2 h 114"/>
              <a:gd name="T10" fmla="*/ 281 w 283"/>
              <a:gd name="T11" fmla="*/ 87 h 114"/>
              <a:gd name="T12" fmla="*/ 222 w 283"/>
              <a:gd name="T13" fmla="*/ 89 h 114"/>
              <a:gd name="T14" fmla="*/ 246 w 283"/>
              <a:gd name="T15" fmla="*/ 101 h 114"/>
              <a:gd name="T16" fmla="*/ 205 w 283"/>
              <a:gd name="T17" fmla="*/ 82 h 114"/>
              <a:gd name="T18" fmla="*/ 203 w 283"/>
              <a:gd name="T19" fmla="*/ 52 h 114"/>
              <a:gd name="T20" fmla="*/ 154 w 283"/>
              <a:gd name="T21" fmla="*/ 87 h 114"/>
              <a:gd name="T22" fmla="*/ 213 w 283"/>
              <a:gd name="T23" fmla="*/ 53 h 114"/>
              <a:gd name="T24" fmla="*/ 171 w 283"/>
              <a:gd name="T25" fmla="*/ 87 h 114"/>
              <a:gd name="T26" fmla="*/ 180 w 283"/>
              <a:gd name="T27" fmla="*/ 87 h 114"/>
              <a:gd name="T28" fmla="*/ 120 w 283"/>
              <a:gd name="T29" fmla="*/ 87 h 114"/>
              <a:gd name="T30" fmla="*/ 117 w 283"/>
              <a:gd name="T31" fmla="*/ 56 h 114"/>
              <a:gd name="T32" fmla="*/ 86 w 283"/>
              <a:gd name="T33" fmla="*/ 2 h 114"/>
              <a:gd name="T34" fmla="*/ 145 w 283"/>
              <a:gd name="T35" fmla="*/ 52 h 114"/>
              <a:gd name="T36" fmla="*/ 142 w 283"/>
              <a:gd name="T37" fmla="*/ 87 h 114"/>
              <a:gd name="T38" fmla="*/ 93 w 283"/>
              <a:gd name="T39" fmla="*/ 79 h 114"/>
              <a:gd name="T40" fmla="*/ 89 w 283"/>
              <a:gd name="T41" fmla="*/ 79 h 114"/>
              <a:gd name="T42" fmla="*/ 87 w 283"/>
              <a:gd name="T43" fmla="*/ 69 h 114"/>
              <a:gd name="T44" fmla="*/ 95 w 283"/>
              <a:gd name="T45" fmla="*/ 62 h 114"/>
              <a:gd name="T46" fmla="*/ 93 w 283"/>
              <a:gd name="T47" fmla="*/ 79 h 114"/>
              <a:gd name="T48" fmla="*/ 67 w 283"/>
              <a:gd name="T49" fmla="*/ 86 h 114"/>
              <a:gd name="T50" fmla="*/ 37 w 283"/>
              <a:gd name="T51" fmla="*/ 82 h 114"/>
              <a:gd name="T52" fmla="*/ 25 w 283"/>
              <a:gd name="T53" fmla="*/ 77 h 114"/>
              <a:gd name="T54" fmla="*/ 18 w 283"/>
              <a:gd name="T55" fmla="*/ 2 h 114"/>
              <a:gd name="T56" fmla="*/ 76 w 283"/>
              <a:gd name="T57" fmla="*/ 55 h 114"/>
              <a:gd name="T58" fmla="*/ 22 w 283"/>
              <a:gd name="T59" fmla="*/ 87 h 114"/>
              <a:gd name="T60" fmla="*/ 220 w 283"/>
              <a:gd name="T61" fmla="*/ 0 h 114"/>
              <a:gd name="T62" fmla="*/ 215 w 283"/>
              <a:gd name="T63" fmla="*/ 0 h 114"/>
              <a:gd name="T64" fmla="*/ 147 w 283"/>
              <a:gd name="T65" fmla="*/ 52 h 114"/>
              <a:gd name="T66" fmla="*/ 84 w 283"/>
              <a:gd name="T67" fmla="*/ 52 h 114"/>
              <a:gd name="T68" fmla="*/ 16 w 283"/>
              <a:gd name="T69" fmla="*/ 0 h 114"/>
              <a:gd name="T70" fmla="*/ 14 w 283"/>
              <a:gd name="T71" fmla="*/ 113 h 114"/>
              <a:gd name="T72" fmla="*/ 35 w 283"/>
              <a:gd name="T73" fmla="*/ 113 h 114"/>
              <a:gd name="T74" fmla="*/ 66 w 283"/>
              <a:gd name="T75" fmla="*/ 89 h 114"/>
              <a:gd name="T76" fmla="*/ 81 w 283"/>
              <a:gd name="T77" fmla="*/ 89 h 114"/>
              <a:gd name="T78" fmla="*/ 90 w 283"/>
              <a:gd name="T79" fmla="*/ 89 h 114"/>
              <a:gd name="T80" fmla="*/ 112 w 283"/>
              <a:gd name="T81" fmla="*/ 113 h 114"/>
              <a:gd name="T82" fmla="*/ 142 w 283"/>
              <a:gd name="T83" fmla="*/ 89 h 114"/>
              <a:gd name="T84" fmla="*/ 170 w 283"/>
              <a:gd name="T85" fmla="*/ 89 h 114"/>
              <a:gd name="T86" fmla="*/ 190 w 283"/>
              <a:gd name="T87" fmla="*/ 113 h 114"/>
              <a:gd name="T88" fmla="*/ 210 w 283"/>
              <a:gd name="T89" fmla="*/ 108 h 114"/>
              <a:gd name="T90" fmla="*/ 266 w 283"/>
              <a:gd name="T91" fmla="*/ 89 h 114"/>
              <a:gd name="T92" fmla="*/ 220 w 283"/>
              <a:gd name="T9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114">
                <a:moveTo>
                  <a:pt x="281" y="87"/>
                </a:moveTo>
                <a:cubicBezTo>
                  <a:pt x="266" y="87"/>
                  <a:pt x="266" y="87"/>
                  <a:pt x="266" y="87"/>
                </a:cubicBezTo>
                <a:cubicBezTo>
                  <a:pt x="269" y="77"/>
                  <a:pt x="269" y="77"/>
                  <a:pt x="269" y="77"/>
                </a:cubicBezTo>
                <a:cubicBezTo>
                  <a:pt x="239" y="77"/>
                  <a:pt x="239" y="77"/>
                  <a:pt x="239" y="77"/>
                </a:cubicBezTo>
                <a:cubicBezTo>
                  <a:pt x="237" y="87"/>
                  <a:pt x="237" y="87"/>
                  <a:pt x="237" y="87"/>
                </a:cubicBezTo>
                <a:cubicBezTo>
                  <a:pt x="222" y="87"/>
                  <a:pt x="222" y="87"/>
                  <a:pt x="222" y="87"/>
                </a:cubicBezTo>
                <a:cubicBezTo>
                  <a:pt x="222" y="85"/>
                  <a:pt x="222" y="85"/>
                  <a:pt x="222" y="85"/>
                </a:cubicBezTo>
                <a:cubicBezTo>
                  <a:pt x="223" y="84"/>
                  <a:pt x="223" y="83"/>
                  <a:pt x="223" y="81"/>
                </a:cubicBezTo>
                <a:cubicBezTo>
                  <a:pt x="226" y="71"/>
                  <a:pt x="233" y="60"/>
                  <a:pt x="244" y="60"/>
                </a:cubicBezTo>
                <a:cubicBezTo>
                  <a:pt x="249" y="60"/>
                  <a:pt x="254" y="62"/>
                  <a:pt x="253" y="69"/>
                </a:cubicBezTo>
                <a:cubicBezTo>
                  <a:pt x="271" y="69"/>
                  <a:pt x="271" y="69"/>
                  <a:pt x="271" y="69"/>
                </a:cubicBezTo>
                <a:cubicBezTo>
                  <a:pt x="272" y="66"/>
                  <a:pt x="273" y="61"/>
                  <a:pt x="269" y="56"/>
                </a:cubicBezTo>
                <a:cubicBezTo>
                  <a:pt x="266" y="51"/>
                  <a:pt x="258" y="48"/>
                  <a:pt x="248" y="48"/>
                </a:cubicBezTo>
                <a:cubicBezTo>
                  <a:pt x="241" y="48"/>
                  <a:pt x="231" y="50"/>
                  <a:pt x="222" y="55"/>
                </a:cubicBezTo>
                <a:cubicBezTo>
                  <a:pt x="222" y="2"/>
                  <a:pt x="222" y="2"/>
                  <a:pt x="222" y="2"/>
                </a:cubicBezTo>
                <a:cubicBezTo>
                  <a:pt x="281" y="2"/>
                  <a:pt x="281" y="2"/>
                  <a:pt x="281" y="2"/>
                </a:cubicBezTo>
                <a:cubicBezTo>
                  <a:pt x="281" y="87"/>
                  <a:pt x="281" y="87"/>
                  <a:pt x="281" y="87"/>
                </a:cubicBezTo>
                <a:cubicBezTo>
                  <a:pt x="281" y="87"/>
                  <a:pt x="281" y="87"/>
                  <a:pt x="281" y="87"/>
                </a:cubicBezTo>
                <a:close/>
                <a:moveTo>
                  <a:pt x="246" y="101"/>
                </a:moveTo>
                <a:cubicBezTo>
                  <a:pt x="243" y="102"/>
                  <a:pt x="240" y="102"/>
                  <a:pt x="237" y="102"/>
                </a:cubicBezTo>
                <a:cubicBezTo>
                  <a:pt x="228" y="102"/>
                  <a:pt x="222" y="98"/>
                  <a:pt x="222" y="89"/>
                </a:cubicBezTo>
                <a:cubicBezTo>
                  <a:pt x="249" y="89"/>
                  <a:pt x="249" y="89"/>
                  <a:pt x="249" y="89"/>
                </a:cubicBezTo>
                <a:cubicBezTo>
                  <a:pt x="246" y="101"/>
                  <a:pt x="246" y="101"/>
                  <a:pt x="246" y="101"/>
                </a:cubicBezTo>
                <a:cubicBezTo>
                  <a:pt x="246" y="101"/>
                  <a:pt x="246" y="101"/>
                  <a:pt x="246" y="101"/>
                </a:cubicBezTo>
                <a:close/>
                <a:moveTo>
                  <a:pt x="213" y="53"/>
                </a:moveTo>
                <a:cubicBezTo>
                  <a:pt x="213" y="65"/>
                  <a:pt x="213" y="65"/>
                  <a:pt x="213" y="65"/>
                </a:cubicBezTo>
                <a:cubicBezTo>
                  <a:pt x="209" y="71"/>
                  <a:pt x="206" y="77"/>
                  <a:pt x="205" y="82"/>
                </a:cubicBezTo>
                <a:cubicBezTo>
                  <a:pt x="204" y="83"/>
                  <a:pt x="204" y="85"/>
                  <a:pt x="204" y="87"/>
                </a:cubicBezTo>
                <a:cubicBezTo>
                  <a:pt x="195" y="87"/>
                  <a:pt x="195" y="87"/>
                  <a:pt x="195" y="87"/>
                </a:cubicBezTo>
                <a:cubicBezTo>
                  <a:pt x="203" y="52"/>
                  <a:pt x="203" y="52"/>
                  <a:pt x="203" y="52"/>
                </a:cubicBezTo>
                <a:cubicBezTo>
                  <a:pt x="178" y="52"/>
                  <a:pt x="178" y="52"/>
                  <a:pt x="178" y="52"/>
                </a:cubicBezTo>
                <a:cubicBezTo>
                  <a:pt x="156" y="87"/>
                  <a:pt x="156" y="87"/>
                  <a:pt x="156" y="87"/>
                </a:cubicBezTo>
                <a:cubicBezTo>
                  <a:pt x="154" y="87"/>
                  <a:pt x="154" y="87"/>
                  <a:pt x="154" y="87"/>
                </a:cubicBezTo>
                <a:cubicBezTo>
                  <a:pt x="154" y="2"/>
                  <a:pt x="154" y="2"/>
                  <a:pt x="154" y="2"/>
                </a:cubicBezTo>
                <a:cubicBezTo>
                  <a:pt x="213" y="2"/>
                  <a:pt x="213" y="2"/>
                  <a:pt x="213" y="2"/>
                </a:cubicBezTo>
                <a:cubicBezTo>
                  <a:pt x="213" y="53"/>
                  <a:pt x="213" y="53"/>
                  <a:pt x="213" y="53"/>
                </a:cubicBezTo>
                <a:cubicBezTo>
                  <a:pt x="213" y="53"/>
                  <a:pt x="213" y="53"/>
                  <a:pt x="213" y="53"/>
                </a:cubicBezTo>
                <a:close/>
                <a:moveTo>
                  <a:pt x="180" y="87"/>
                </a:moveTo>
                <a:cubicBezTo>
                  <a:pt x="171" y="87"/>
                  <a:pt x="171" y="87"/>
                  <a:pt x="171" y="87"/>
                </a:cubicBezTo>
                <a:cubicBezTo>
                  <a:pt x="185" y="66"/>
                  <a:pt x="185" y="66"/>
                  <a:pt x="185" y="66"/>
                </a:cubicBezTo>
                <a:cubicBezTo>
                  <a:pt x="180" y="87"/>
                  <a:pt x="180" y="87"/>
                  <a:pt x="180" y="87"/>
                </a:cubicBezTo>
                <a:cubicBezTo>
                  <a:pt x="180" y="87"/>
                  <a:pt x="180" y="87"/>
                  <a:pt x="180" y="87"/>
                </a:cubicBezTo>
                <a:close/>
                <a:moveTo>
                  <a:pt x="145" y="52"/>
                </a:moveTo>
                <a:cubicBezTo>
                  <a:pt x="130" y="52"/>
                  <a:pt x="130" y="52"/>
                  <a:pt x="130" y="52"/>
                </a:cubicBezTo>
                <a:cubicBezTo>
                  <a:pt x="120" y="87"/>
                  <a:pt x="120" y="87"/>
                  <a:pt x="120" y="87"/>
                </a:cubicBezTo>
                <a:cubicBezTo>
                  <a:pt x="104" y="87"/>
                  <a:pt x="104" y="87"/>
                  <a:pt x="104" y="87"/>
                </a:cubicBezTo>
                <a:cubicBezTo>
                  <a:pt x="112" y="84"/>
                  <a:pt x="117" y="78"/>
                  <a:pt x="119" y="70"/>
                </a:cubicBezTo>
                <a:cubicBezTo>
                  <a:pt x="120" y="64"/>
                  <a:pt x="119" y="59"/>
                  <a:pt x="117" y="56"/>
                </a:cubicBezTo>
                <a:cubicBezTo>
                  <a:pt x="113" y="51"/>
                  <a:pt x="105" y="52"/>
                  <a:pt x="98" y="52"/>
                </a:cubicBezTo>
                <a:cubicBezTo>
                  <a:pt x="97" y="52"/>
                  <a:pt x="86" y="52"/>
                  <a:pt x="86" y="52"/>
                </a:cubicBezTo>
                <a:cubicBezTo>
                  <a:pt x="86" y="2"/>
                  <a:pt x="86" y="2"/>
                  <a:pt x="86" y="2"/>
                </a:cubicBezTo>
                <a:cubicBezTo>
                  <a:pt x="145" y="2"/>
                  <a:pt x="145" y="2"/>
                  <a:pt x="145" y="2"/>
                </a:cubicBezTo>
                <a:cubicBezTo>
                  <a:pt x="145" y="52"/>
                  <a:pt x="145" y="52"/>
                  <a:pt x="145" y="52"/>
                </a:cubicBezTo>
                <a:cubicBezTo>
                  <a:pt x="145" y="52"/>
                  <a:pt x="145" y="52"/>
                  <a:pt x="145" y="52"/>
                </a:cubicBezTo>
                <a:close/>
                <a:moveTo>
                  <a:pt x="135" y="87"/>
                </a:moveTo>
                <a:cubicBezTo>
                  <a:pt x="141" y="65"/>
                  <a:pt x="141" y="65"/>
                  <a:pt x="141" y="65"/>
                </a:cubicBezTo>
                <a:cubicBezTo>
                  <a:pt x="142" y="87"/>
                  <a:pt x="142" y="87"/>
                  <a:pt x="142" y="87"/>
                </a:cubicBezTo>
                <a:cubicBezTo>
                  <a:pt x="135" y="87"/>
                  <a:pt x="135" y="87"/>
                  <a:pt x="135" y="87"/>
                </a:cubicBezTo>
                <a:cubicBezTo>
                  <a:pt x="135" y="87"/>
                  <a:pt x="135" y="87"/>
                  <a:pt x="135" y="87"/>
                </a:cubicBezTo>
                <a:close/>
                <a:moveTo>
                  <a:pt x="93" y="79"/>
                </a:moveTo>
                <a:cubicBezTo>
                  <a:pt x="93" y="79"/>
                  <a:pt x="93" y="79"/>
                  <a:pt x="93" y="79"/>
                </a:cubicBezTo>
                <a:cubicBezTo>
                  <a:pt x="92" y="79"/>
                  <a:pt x="91" y="79"/>
                  <a:pt x="91" y="79"/>
                </a:cubicBezTo>
                <a:cubicBezTo>
                  <a:pt x="90" y="79"/>
                  <a:pt x="89" y="79"/>
                  <a:pt x="89" y="79"/>
                </a:cubicBezTo>
                <a:cubicBezTo>
                  <a:pt x="85" y="79"/>
                  <a:pt x="85" y="79"/>
                  <a:pt x="85" y="79"/>
                </a:cubicBezTo>
                <a:cubicBezTo>
                  <a:pt x="87" y="72"/>
                  <a:pt x="87" y="72"/>
                  <a:pt x="87" y="72"/>
                </a:cubicBezTo>
                <a:cubicBezTo>
                  <a:pt x="87" y="69"/>
                  <a:pt x="87" y="69"/>
                  <a:pt x="87" y="69"/>
                </a:cubicBezTo>
                <a:cubicBezTo>
                  <a:pt x="89" y="62"/>
                  <a:pt x="89" y="62"/>
                  <a:pt x="89" y="62"/>
                </a:cubicBezTo>
                <a:cubicBezTo>
                  <a:pt x="90" y="62"/>
                  <a:pt x="91" y="62"/>
                  <a:pt x="92" y="62"/>
                </a:cubicBezTo>
                <a:cubicBezTo>
                  <a:pt x="95" y="62"/>
                  <a:pt x="95" y="62"/>
                  <a:pt x="95" y="62"/>
                </a:cubicBezTo>
                <a:cubicBezTo>
                  <a:pt x="100" y="62"/>
                  <a:pt x="103" y="62"/>
                  <a:pt x="104" y="63"/>
                </a:cubicBezTo>
                <a:cubicBezTo>
                  <a:pt x="105" y="65"/>
                  <a:pt x="105" y="67"/>
                  <a:pt x="104" y="70"/>
                </a:cubicBezTo>
                <a:cubicBezTo>
                  <a:pt x="102" y="75"/>
                  <a:pt x="100" y="78"/>
                  <a:pt x="93" y="79"/>
                </a:cubicBezTo>
                <a:moveTo>
                  <a:pt x="76" y="55"/>
                </a:moveTo>
                <a:cubicBezTo>
                  <a:pt x="75" y="58"/>
                  <a:pt x="75" y="58"/>
                  <a:pt x="75" y="58"/>
                </a:cubicBezTo>
                <a:cubicBezTo>
                  <a:pt x="67" y="86"/>
                  <a:pt x="67" y="86"/>
                  <a:pt x="67" y="86"/>
                </a:cubicBezTo>
                <a:cubicBezTo>
                  <a:pt x="67" y="87"/>
                  <a:pt x="67" y="87"/>
                  <a:pt x="67" y="87"/>
                </a:cubicBezTo>
                <a:cubicBezTo>
                  <a:pt x="39" y="87"/>
                  <a:pt x="39" y="87"/>
                  <a:pt x="39" y="87"/>
                </a:cubicBezTo>
                <a:cubicBezTo>
                  <a:pt x="37" y="82"/>
                  <a:pt x="37" y="82"/>
                  <a:pt x="37" y="82"/>
                </a:cubicBezTo>
                <a:cubicBezTo>
                  <a:pt x="67" y="52"/>
                  <a:pt x="67" y="52"/>
                  <a:pt x="67" y="52"/>
                </a:cubicBezTo>
                <a:cubicBezTo>
                  <a:pt x="48" y="52"/>
                  <a:pt x="48" y="52"/>
                  <a:pt x="48" y="52"/>
                </a:cubicBezTo>
                <a:cubicBezTo>
                  <a:pt x="25" y="77"/>
                  <a:pt x="25" y="77"/>
                  <a:pt x="25" y="77"/>
                </a:cubicBezTo>
                <a:cubicBezTo>
                  <a:pt x="32" y="52"/>
                  <a:pt x="32" y="52"/>
                  <a:pt x="32" y="52"/>
                </a:cubicBezTo>
                <a:cubicBezTo>
                  <a:pt x="18" y="52"/>
                  <a:pt x="18" y="52"/>
                  <a:pt x="18" y="52"/>
                </a:cubicBezTo>
                <a:cubicBezTo>
                  <a:pt x="18" y="2"/>
                  <a:pt x="18" y="2"/>
                  <a:pt x="18" y="2"/>
                </a:cubicBezTo>
                <a:cubicBezTo>
                  <a:pt x="76" y="2"/>
                  <a:pt x="76" y="2"/>
                  <a:pt x="76" y="2"/>
                </a:cubicBezTo>
                <a:cubicBezTo>
                  <a:pt x="76" y="55"/>
                  <a:pt x="76" y="55"/>
                  <a:pt x="76" y="55"/>
                </a:cubicBezTo>
                <a:cubicBezTo>
                  <a:pt x="76" y="55"/>
                  <a:pt x="76" y="55"/>
                  <a:pt x="76" y="55"/>
                </a:cubicBezTo>
                <a:close/>
                <a:moveTo>
                  <a:pt x="22" y="87"/>
                </a:moveTo>
                <a:cubicBezTo>
                  <a:pt x="22" y="87"/>
                  <a:pt x="22" y="87"/>
                  <a:pt x="22" y="87"/>
                </a:cubicBezTo>
                <a:cubicBezTo>
                  <a:pt x="22" y="87"/>
                  <a:pt x="22" y="87"/>
                  <a:pt x="22" y="87"/>
                </a:cubicBezTo>
                <a:cubicBezTo>
                  <a:pt x="22" y="87"/>
                  <a:pt x="22" y="87"/>
                  <a:pt x="22" y="87"/>
                </a:cubicBezTo>
                <a:cubicBezTo>
                  <a:pt x="22" y="87"/>
                  <a:pt x="22" y="87"/>
                  <a:pt x="22" y="87"/>
                </a:cubicBezTo>
                <a:close/>
                <a:moveTo>
                  <a:pt x="220" y="0"/>
                </a:moveTo>
                <a:cubicBezTo>
                  <a:pt x="220" y="57"/>
                  <a:pt x="220" y="57"/>
                  <a:pt x="220" y="57"/>
                </a:cubicBezTo>
                <a:cubicBezTo>
                  <a:pt x="218" y="59"/>
                  <a:pt x="216" y="60"/>
                  <a:pt x="215" y="62"/>
                </a:cubicBezTo>
                <a:cubicBezTo>
                  <a:pt x="215" y="0"/>
                  <a:pt x="215" y="0"/>
                  <a:pt x="215" y="0"/>
                </a:cubicBezTo>
                <a:cubicBezTo>
                  <a:pt x="152" y="0"/>
                  <a:pt x="152" y="0"/>
                  <a:pt x="152" y="0"/>
                </a:cubicBezTo>
                <a:cubicBezTo>
                  <a:pt x="152" y="52"/>
                  <a:pt x="152" y="52"/>
                  <a:pt x="152" y="52"/>
                </a:cubicBezTo>
                <a:cubicBezTo>
                  <a:pt x="147" y="52"/>
                  <a:pt x="147" y="52"/>
                  <a:pt x="147" y="52"/>
                </a:cubicBezTo>
                <a:cubicBezTo>
                  <a:pt x="147" y="0"/>
                  <a:pt x="147" y="0"/>
                  <a:pt x="147" y="0"/>
                </a:cubicBezTo>
                <a:cubicBezTo>
                  <a:pt x="84" y="0"/>
                  <a:pt x="84" y="0"/>
                  <a:pt x="84" y="0"/>
                </a:cubicBezTo>
                <a:cubicBezTo>
                  <a:pt x="84" y="52"/>
                  <a:pt x="84" y="52"/>
                  <a:pt x="84" y="52"/>
                </a:cubicBezTo>
                <a:cubicBezTo>
                  <a:pt x="79" y="52"/>
                  <a:pt x="79" y="52"/>
                  <a:pt x="79" y="52"/>
                </a:cubicBezTo>
                <a:cubicBezTo>
                  <a:pt x="79" y="0"/>
                  <a:pt x="79" y="0"/>
                  <a:pt x="79" y="0"/>
                </a:cubicBezTo>
                <a:cubicBezTo>
                  <a:pt x="16" y="0"/>
                  <a:pt x="16" y="0"/>
                  <a:pt x="16" y="0"/>
                </a:cubicBezTo>
                <a:cubicBezTo>
                  <a:pt x="16" y="59"/>
                  <a:pt x="16" y="59"/>
                  <a:pt x="16" y="59"/>
                </a:cubicBezTo>
                <a:cubicBezTo>
                  <a:pt x="0" y="113"/>
                  <a:pt x="0" y="113"/>
                  <a:pt x="0" y="113"/>
                </a:cubicBezTo>
                <a:cubicBezTo>
                  <a:pt x="14" y="113"/>
                  <a:pt x="14" y="113"/>
                  <a:pt x="14" y="113"/>
                </a:cubicBezTo>
                <a:cubicBezTo>
                  <a:pt x="21" y="89"/>
                  <a:pt x="21" y="89"/>
                  <a:pt x="21" y="89"/>
                </a:cubicBezTo>
                <a:cubicBezTo>
                  <a:pt x="23" y="89"/>
                  <a:pt x="23" y="89"/>
                  <a:pt x="23" y="89"/>
                </a:cubicBezTo>
                <a:cubicBezTo>
                  <a:pt x="35" y="113"/>
                  <a:pt x="35" y="113"/>
                  <a:pt x="35" y="113"/>
                </a:cubicBezTo>
                <a:cubicBezTo>
                  <a:pt x="52" y="113"/>
                  <a:pt x="52" y="113"/>
                  <a:pt x="52" y="113"/>
                </a:cubicBezTo>
                <a:cubicBezTo>
                  <a:pt x="40" y="89"/>
                  <a:pt x="40" y="89"/>
                  <a:pt x="40" y="89"/>
                </a:cubicBezTo>
                <a:cubicBezTo>
                  <a:pt x="66" y="89"/>
                  <a:pt x="66" y="89"/>
                  <a:pt x="66" y="89"/>
                </a:cubicBezTo>
                <a:cubicBezTo>
                  <a:pt x="59" y="113"/>
                  <a:pt x="59" y="113"/>
                  <a:pt x="59" y="113"/>
                </a:cubicBezTo>
                <a:cubicBezTo>
                  <a:pt x="74" y="113"/>
                  <a:pt x="74" y="113"/>
                  <a:pt x="74" y="113"/>
                </a:cubicBezTo>
                <a:cubicBezTo>
                  <a:pt x="81" y="89"/>
                  <a:pt x="81" y="89"/>
                  <a:pt x="81" y="89"/>
                </a:cubicBezTo>
                <a:cubicBezTo>
                  <a:pt x="85" y="89"/>
                  <a:pt x="85" y="89"/>
                  <a:pt x="85" y="89"/>
                </a:cubicBezTo>
                <a:cubicBezTo>
                  <a:pt x="85" y="89"/>
                  <a:pt x="85" y="89"/>
                  <a:pt x="85" y="89"/>
                </a:cubicBezTo>
                <a:cubicBezTo>
                  <a:pt x="90" y="89"/>
                  <a:pt x="90" y="89"/>
                  <a:pt x="90" y="89"/>
                </a:cubicBezTo>
                <a:cubicBezTo>
                  <a:pt x="90" y="89"/>
                  <a:pt x="90" y="89"/>
                  <a:pt x="90" y="89"/>
                </a:cubicBezTo>
                <a:cubicBezTo>
                  <a:pt x="119" y="89"/>
                  <a:pt x="119" y="89"/>
                  <a:pt x="119" y="89"/>
                </a:cubicBezTo>
                <a:cubicBezTo>
                  <a:pt x="112" y="113"/>
                  <a:pt x="112" y="113"/>
                  <a:pt x="112" y="113"/>
                </a:cubicBezTo>
                <a:cubicBezTo>
                  <a:pt x="128" y="113"/>
                  <a:pt x="128" y="113"/>
                  <a:pt x="128" y="113"/>
                </a:cubicBezTo>
                <a:cubicBezTo>
                  <a:pt x="135" y="89"/>
                  <a:pt x="135" y="89"/>
                  <a:pt x="135" y="89"/>
                </a:cubicBezTo>
                <a:cubicBezTo>
                  <a:pt x="142" y="89"/>
                  <a:pt x="142" y="89"/>
                  <a:pt x="142" y="89"/>
                </a:cubicBezTo>
                <a:cubicBezTo>
                  <a:pt x="142" y="113"/>
                  <a:pt x="142" y="113"/>
                  <a:pt x="142" y="113"/>
                </a:cubicBezTo>
                <a:cubicBezTo>
                  <a:pt x="155" y="113"/>
                  <a:pt x="155" y="113"/>
                  <a:pt x="155" y="113"/>
                </a:cubicBezTo>
                <a:cubicBezTo>
                  <a:pt x="170" y="89"/>
                  <a:pt x="170" y="89"/>
                  <a:pt x="170" y="89"/>
                </a:cubicBezTo>
                <a:cubicBezTo>
                  <a:pt x="180" y="89"/>
                  <a:pt x="180" y="89"/>
                  <a:pt x="180" y="89"/>
                </a:cubicBezTo>
                <a:cubicBezTo>
                  <a:pt x="175" y="113"/>
                  <a:pt x="175" y="113"/>
                  <a:pt x="175" y="113"/>
                </a:cubicBezTo>
                <a:cubicBezTo>
                  <a:pt x="190" y="113"/>
                  <a:pt x="190" y="113"/>
                  <a:pt x="190" y="113"/>
                </a:cubicBezTo>
                <a:cubicBezTo>
                  <a:pt x="195" y="89"/>
                  <a:pt x="195" y="89"/>
                  <a:pt x="195" y="89"/>
                </a:cubicBezTo>
                <a:cubicBezTo>
                  <a:pt x="204" y="89"/>
                  <a:pt x="204" y="89"/>
                  <a:pt x="204" y="89"/>
                </a:cubicBezTo>
                <a:cubicBezTo>
                  <a:pt x="203" y="96"/>
                  <a:pt x="205" y="103"/>
                  <a:pt x="210" y="108"/>
                </a:cubicBezTo>
                <a:cubicBezTo>
                  <a:pt x="216" y="113"/>
                  <a:pt x="225" y="114"/>
                  <a:pt x="232" y="114"/>
                </a:cubicBezTo>
                <a:cubicBezTo>
                  <a:pt x="241" y="114"/>
                  <a:pt x="251" y="113"/>
                  <a:pt x="260" y="111"/>
                </a:cubicBezTo>
                <a:cubicBezTo>
                  <a:pt x="266" y="89"/>
                  <a:pt x="266" y="89"/>
                  <a:pt x="266" y="89"/>
                </a:cubicBezTo>
                <a:cubicBezTo>
                  <a:pt x="283" y="89"/>
                  <a:pt x="283" y="89"/>
                  <a:pt x="283" y="89"/>
                </a:cubicBezTo>
                <a:cubicBezTo>
                  <a:pt x="283" y="0"/>
                  <a:pt x="283" y="0"/>
                  <a:pt x="283" y="0"/>
                </a:cubicBezTo>
                <a:cubicBezTo>
                  <a:pt x="220" y="0"/>
                  <a:pt x="220" y="0"/>
                  <a:pt x="220" y="0"/>
                </a:cubicBezTo>
                <a:cubicBezTo>
                  <a:pt x="220" y="0"/>
                  <a:pt x="220" y="0"/>
                  <a:pt x="220" y="0"/>
                </a:cubicBezTo>
                <a:close/>
              </a:path>
            </a:pathLst>
          </a:custGeom>
          <a:solidFill>
            <a:schemeClr val="tx2"/>
          </a:solidFill>
          <a:ln>
            <a:noFill/>
          </a:ln>
        </p:spPr>
        <p:txBody>
          <a:bodyPr vert="horz" wrap="square" lIns="98668" tIns="49333" rIns="98668" bIns="49333" numCol="1" anchor="t" anchorCtr="0" compatLnSpc="1">
            <a:prstTxWarp prst="textNoShape">
              <a:avLst/>
            </a:prstTxWarp>
          </a:bodyPr>
          <a:lstStyle/>
          <a:p>
            <a:pPr defTabSz="986616"/>
            <a:endParaRPr lang="en-GB" sz="1942" dirty="0">
              <a:solidFill>
                <a:srgbClr val="000000"/>
              </a:solidFill>
            </a:endParaRPr>
          </a:p>
        </p:txBody>
      </p:sp>
      <p:sp>
        <p:nvSpPr>
          <p:cNvPr id="13" name="Rectangle 12">
            <a:hlinkClick r:id="rId2"/>
          </p:cNvPr>
          <p:cNvSpPr>
            <a:spLocks noChangeArrowheads="1"/>
          </p:cNvSpPr>
          <p:nvPr userDrawn="1"/>
        </p:nvSpPr>
        <p:spPr bwMode="auto">
          <a:xfrm>
            <a:off x="1282701" y="3554312"/>
            <a:ext cx="1862641" cy="153888"/>
          </a:xfrm>
          <a:prstGeom prst="rect">
            <a:avLst/>
          </a:prstGeom>
          <a:noFill/>
          <a:ln w="9525">
            <a:noFill/>
            <a:miter lim="800000"/>
            <a:headEnd/>
            <a:tailEnd/>
          </a:ln>
          <a:effectLst/>
        </p:spPr>
        <p:txBody>
          <a:bodyPr wrap="square" lIns="0" tIns="0" rIns="0" bIns="0" anchor="ctr">
            <a:spAutoFit/>
          </a:bodyPr>
          <a:lstStyle/>
          <a:p>
            <a:pPr defTabSz="467799">
              <a:defRPr/>
            </a:pPr>
            <a:r>
              <a:rPr lang="en-GB" sz="1000" b="1" kern="0" dirty="0" smtClean="0">
                <a:solidFill>
                  <a:srgbClr val="00468E"/>
                </a:solidFill>
                <a:ea typeface="Univers for KPMG" pitchFamily="18" charset="0"/>
                <a:cs typeface="Univers for KPMG"/>
              </a:rPr>
              <a:t>kpmg.fr</a:t>
            </a:r>
            <a:endParaRPr lang="en-GB" sz="1000" b="1" kern="0" dirty="0">
              <a:solidFill>
                <a:srgbClr val="000000"/>
              </a:solidFill>
              <a:cs typeface="Univers for KPMG"/>
            </a:endParaRPr>
          </a:p>
        </p:txBody>
      </p:sp>
      <p:sp>
        <p:nvSpPr>
          <p:cNvPr id="14" name="ZoneTexte 13">
            <a:hlinkClick r:id="rId2"/>
          </p:cNvPr>
          <p:cNvSpPr txBox="1"/>
          <p:nvPr userDrawn="1"/>
        </p:nvSpPr>
        <p:spPr>
          <a:xfrm>
            <a:off x="1238276" y="3547290"/>
            <a:ext cx="739738" cy="174660"/>
          </a:xfrm>
          <a:prstGeom prst="rect">
            <a:avLst/>
          </a:prstGeom>
          <a:noFill/>
          <a:ln>
            <a:noFill/>
          </a:ln>
        </p:spPr>
        <p:txBody>
          <a:bodyPr wrap="square" lIns="35990" rtlCol="0">
            <a:noAutofit/>
          </a:bodyPr>
          <a:lstStyle/>
          <a:p>
            <a:pPr defTabSz="467799"/>
            <a:r>
              <a:rPr lang="fr-FR" sz="900" smtClean="0">
                <a:solidFill>
                  <a:srgbClr val="00338D"/>
                </a:solidFill>
                <a:cs typeface="Univers for KPMG"/>
              </a:rPr>
              <a:t>  </a:t>
            </a:r>
            <a:endParaRPr lang="fr-FR" sz="900" dirty="0" smtClean="0">
              <a:solidFill>
                <a:srgbClr val="00338D"/>
              </a:solidFill>
              <a:cs typeface="Univers for KPMG"/>
            </a:endParaRPr>
          </a:p>
        </p:txBody>
      </p:sp>
    </p:spTree>
    <p:extLst>
      <p:ext uri="{BB962C8B-B14F-4D97-AF65-F5344CB8AC3E}">
        <p14:creationId xmlns:p14="http://schemas.microsoft.com/office/powerpoint/2010/main" val="1943017104"/>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1_FINAL SLIDE">
    <p:spTree>
      <p:nvGrpSpPr>
        <p:cNvPr id="1" name=""/>
        <p:cNvGrpSpPr/>
        <p:nvPr/>
      </p:nvGrpSpPr>
      <p:grpSpPr>
        <a:xfrm>
          <a:off x="0" y="0"/>
          <a:ext cx="0" cy="0"/>
          <a:chOff x="0" y="0"/>
          <a:chExt cx="0" cy="0"/>
        </a:xfrm>
      </p:grpSpPr>
      <p:sp>
        <p:nvSpPr>
          <p:cNvPr id="5" name="object 3"/>
          <p:cNvSpPr/>
          <p:nvPr userDrawn="1"/>
        </p:nvSpPr>
        <p:spPr>
          <a:xfrm>
            <a:off x="4" y="1"/>
            <a:ext cx="89440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pPr defTabSz="986616"/>
            <a:endParaRPr sz="1510" dirty="0">
              <a:solidFill>
                <a:srgbClr val="000000"/>
              </a:solidFill>
              <a:sym typeface="Arial" panose="020B0604020202020204" pitchFamily="34" charset="0"/>
            </a:endParaRPr>
          </a:p>
        </p:txBody>
      </p:sp>
    </p:spTree>
    <p:extLst>
      <p:ext uri="{BB962C8B-B14F-4D97-AF65-F5344CB8AC3E}">
        <p14:creationId xmlns:p14="http://schemas.microsoft.com/office/powerpoint/2010/main" val="714133052"/>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Contents">
    <p:spTree>
      <p:nvGrpSpPr>
        <p:cNvPr id="1" name=""/>
        <p:cNvGrpSpPr/>
        <p:nvPr/>
      </p:nvGrpSpPr>
      <p:grpSpPr>
        <a:xfrm>
          <a:off x="0" y="0"/>
          <a:ext cx="0" cy="0"/>
          <a:chOff x="0" y="0"/>
          <a:chExt cx="0" cy="0"/>
        </a:xfrm>
      </p:grpSpPr>
      <p:sp>
        <p:nvSpPr>
          <p:cNvPr id="3" name="Rectangle 2"/>
          <p:cNvSpPr/>
          <p:nvPr userDrawn="1"/>
        </p:nvSpPr>
        <p:spPr>
          <a:xfrm>
            <a:off x="-1" y="1"/>
            <a:ext cx="10691813" cy="7559675"/>
          </a:xfrm>
          <a:prstGeom prst="rect">
            <a:avLst/>
          </a:prstGeom>
          <a:solidFill>
            <a:srgbClr val="0091D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985" tIns="53985" rIns="53985" bIns="53985" numCol="1" spcCol="0" rtlCol="0" fromWordArt="0" anchor="ctr" anchorCtr="0" forceAA="0" compatLnSpc="1">
            <a:prstTxWarp prst="textNoShape">
              <a:avLst/>
            </a:prstTxWarp>
            <a:noAutofit/>
          </a:bodyPr>
          <a:lstStyle/>
          <a:p>
            <a:pPr algn="ctr" defTabSz="472972"/>
            <a:endParaRPr lang="fr-FR" sz="900" dirty="0" smtClean="0">
              <a:solidFill>
                <a:srgbClr val="FFFFFF"/>
              </a:solidFill>
            </a:endParaRPr>
          </a:p>
        </p:txBody>
      </p:sp>
      <p:sp>
        <p:nvSpPr>
          <p:cNvPr id="4" name="Rectangle 3"/>
          <p:cNvSpPr/>
          <p:nvPr userDrawn="1"/>
        </p:nvSpPr>
        <p:spPr>
          <a:xfrm>
            <a:off x="-1" y="1"/>
            <a:ext cx="3602517" cy="7559675"/>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761" dirty="0">
              <a:solidFill>
                <a:prstClr val="white"/>
              </a:solidFill>
            </a:endParaRPr>
          </a:p>
        </p:txBody>
      </p:sp>
      <p:sp>
        <p:nvSpPr>
          <p:cNvPr id="7" name="TextBox 29"/>
          <p:cNvSpPr txBox="1">
            <a:spLocks/>
          </p:cNvSpPr>
          <p:nvPr userDrawn="1">
            <p:custDataLst>
              <p:tags r:id="rId1"/>
            </p:custDataLst>
          </p:nvPr>
        </p:nvSpPr>
        <p:spPr>
          <a:xfrm>
            <a:off x="3920648" y="7034979"/>
            <a:ext cx="5915821" cy="317801"/>
          </a:xfrm>
          <a:prstGeom prst="rect">
            <a:avLst/>
          </a:prstGeom>
          <a:noFill/>
        </p:spPr>
        <p:txBody>
          <a:bodyPr wrap="square" lIns="0" tIns="0" rIns="0" bIns="0" rtlCol="0">
            <a:noAutofit/>
          </a:bodyPr>
          <a:lstStyle/>
          <a:p>
            <a:pPr defTabSz="986616">
              <a:defRPr/>
            </a:pPr>
            <a:r>
              <a:rPr lang="en-US" sz="648" dirty="0">
                <a:solidFill>
                  <a:prstClr val="white"/>
                </a:solidFill>
              </a:rPr>
              <a:t>© </a:t>
            </a:r>
            <a:r>
              <a:rPr lang="en-US" sz="648" dirty="0" smtClean="0">
                <a:solidFill>
                  <a:prstClr val="white"/>
                </a:solidFill>
              </a:rPr>
              <a:t>2019 </a:t>
            </a:r>
            <a:r>
              <a:rPr lang="en-US" sz="648" dirty="0">
                <a:solidFill>
                  <a:prstClr val="white"/>
                </a:solidFill>
              </a:rPr>
              <a:t>KPMG Corporate Finance S.A.S, member firm of KPMG International, a Swiss cooperative. All rights reserved. KPMG and the KPMG logo are registered trademarks of KPMG International, a Swiss cooperative. Investment advisor, member of ACIFTE, No. Orias 13000120</a:t>
            </a:r>
            <a:endParaRPr lang="en-GB" sz="648" dirty="0">
              <a:solidFill>
                <a:prstClr val="white"/>
              </a:solidFill>
            </a:endParaRPr>
          </a:p>
        </p:txBody>
      </p:sp>
      <p:sp>
        <p:nvSpPr>
          <p:cNvPr id="2" name="Title 1"/>
          <p:cNvSpPr>
            <a:spLocks noGrp="1"/>
          </p:cNvSpPr>
          <p:nvPr>
            <p:ph type="title"/>
          </p:nvPr>
        </p:nvSpPr>
        <p:spPr>
          <a:xfrm>
            <a:off x="512897" y="1386350"/>
            <a:ext cx="2982230" cy="1078071"/>
          </a:xfrm>
        </p:spPr>
        <p:txBody>
          <a:bodyPr/>
          <a:lstStyle>
            <a:lvl1pPr>
              <a:defRPr sz="6463">
                <a:solidFill>
                  <a:srgbClr val="FFFFFF"/>
                </a:solidFill>
              </a:defRPr>
            </a:lvl1pPr>
          </a:lstStyle>
          <a:p>
            <a:r>
              <a:rPr lang="en-US" dirty="0"/>
              <a:t>Click to edit Master title style</a:t>
            </a:r>
          </a:p>
        </p:txBody>
      </p:sp>
      <p:sp>
        <p:nvSpPr>
          <p:cNvPr id="10" name="Freeform 19">
            <a:extLst>
              <a:ext uri="{FF2B5EF4-FFF2-40B4-BE49-F238E27FC236}">
                <a16:creationId xmlns="" xmlns:a16="http://schemas.microsoft.com/office/drawing/2014/main" id="{469216AB-64F3-494D-B44E-5CDD1AA67D58}"/>
              </a:ext>
            </a:extLst>
          </p:cNvPr>
          <p:cNvSpPr>
            <a:spLocks noEditPoints="1"/>
          </p:cNvSpPr>
          <p:nvPr userDrawn="1"/>
        </p:nvSpPr>
        <p:spPr bwMode="auto">
          <a:xfrm>
            <a:off x="540588" y="865098"/>
            <a:ext cx="839285" cy="349213"/>
          </a:xfrm>
          <a:custGeom>
            <a:avLst/>
            <a:gdLst>
              <a:gd name="T0" fmla="*/ 269 w 283"/>
              <a:gd name="T1" fmla="*/ 77 h 114"/>
              <a:gd name="T2" fmla="*/ 222 w 283"/>
              <a:gd name="T3" fmla="*/ 87 h 114"/>
              <a:gd name="T4" fmla="*/ 244 w 283"/>
              <a:gd name="T5" fmla="*/ 60 h 114"/>
              <a:gd name="T6" fmla="*/ 269 w 283"/>
              <a:gd name="T7" fmla="*/ 56 h 114"/>
              <a:gd name="T8" fmla="*/ 222 w 283"/>
              <a:gd name="T9" fmla="*/ 2 h 114"/>
              <a:gd name="T10" fmla="*/ 281 w 283"/>
              <a:gd name="T11" fmla="*/ 87 h 114"/>
              <a:gd name="T12" fmla="*/ 222 w 283"/>
              <a:gd name="T13" fmla="*/ 89 h 114"/>
              <a:gd name="T14" fmla="*/ 246 w 283"/>
              <a:gd name="T15" fmla="*/ 101 h 114"/>
              <a:gd name="T16" fmla="*/ 205 w 283"/>
              <a:gd name="T17" fmla="*/ 82 h 114"/>
              <a:gd name="T18" fmla="*/ 203 w 283"/>
              <a:gd name="T19" fmla="*/ 52 h 114"/>
              <a:gd name="T20" fmla="*/ 154 w 283"/>
              <a:gd name="T21" fmla="*/ 87 h 114"/>
              <a:gd name="T22" fmla="*/ 213 w 283"/>
              <a:gd name="T23" fmla="*/ 53 h 114"/>
              <a:gd name="T24" fmla="*/ 171 w 283"/>
              <a:gd name="T25" fmla="*/ 87 h 114"/>
              <a:gd name="T26" fmla="*/ 180 w 283"/>
              <a:gd name="T27" fmla="*/ 87 h 114"/>
              <a:gd name="T28" fmla="*/ 120 w 283"/>
              <a:gd name="T29" fmla="*/ 87 h 114"/>
              <a:gd name="T30" fmla="*/ 117 w 283"/>
              <a:gd name="T31" fmla="*/ 56 h 114"/>
              <a:gd name="T32" fmla="*/ 86 w 283"/>
              <a:gd name="T33" fmla="*/ 2 h 114"/>
              <a:gd name="T34" fmla="*/ 145 w 283"/>
              <a:gd name="T35" fmla="*/ 52 h 114"/>
              <a:gd name="T36" fmla="*/ 142 w 283"/>
              <a:gd name="T37" fmla="*/ 87 h 114"/>
              <a:gd name="T38" fmla="*/ 93 w 283"/>
              <a:gd name="T39" fmla="*/ 79 h 114"/>
              <a:gd name="T40" fmla="*/ 89 w 283"/>
              <a:gd name="T41" fmla="*/ 79 h 114"/>
              <a:gd name="T42" fmla="*/ 87 w 283"/>
              <a:gd name="T43" fmla="*/ 69 h 114"/>
              <a:gd name="T44" fmla="*/ 95 w 283"/>
              <a:gd name="T45" fmla="*/ 62 h 114"/>
              <a:gd name="T46" fmla="*/ 93 w 283"/>
              <a:gd name="T47" fmla="*/ 79 h 114"/>
              <a:gd name="T48" fmla="*/ 67 w 283"/>
              <a:gd name="T49" fmla="*/ 86 h 114"/>
              <a:gd name="T50" fmla="*/ 37 w 283"/>
              <a:gd name="T51" fmla="*/ 82 h 114"/>
              <a:gd name="T52" fmla="*/ 25 w 283"/>
              <a:gd name="T53" fmla="*/ 77 h 114"/>
              <a:gd name="T54" fmla="*/ 18 w 283"/>
              <a:gd name="T55" fmla="*/ 2 h 114"/>
              <a:gd name="T56" fmla="*/ 76 w 283"/>
              <a:gd name="T57" fmla="*/ 55 h 114"/>
              <a:gd name="T58" fmla="*/ 22 w 283"/>
              <a:gd name="T59" fmla="*/ 87 h 114"/>
              <a:gd name="T60" fmla="*/ 220 w 283"/>
              <a:gd name="T61" fmla="*/ 0 h 114"/>
              <a:gd name="T62" fmla="*/ 215 w 283"/>
              <a:gd name="T63" fmla="*/ 0 h 114"/>
              <a:gd name="T64" fmla="*/ 147 w 283"/>
              <a:gd name="T65" fmla="*/ 52 h 114"/>
              <a:gd name="T66" fmla="*/ 84 w 283"/>
              <a:gd name="T67" fmla="*/ 52 h 114"/>
              <a:gd name="T68" fmla="*/ 16 w 283"/>
              <a:gd name="T69" fmla="*/ 0 h 114"/>
              <a:gd name="T70" fmla="*/ 14 w 283"/>
              <a:gd name="T71" fmla="*/ 113 h 114"/>
              <a:gd name="T72" fmla="*/ 35 w 283"/>
              <a:gd name="T73" fmla="*/ 113 h 114"/>
              <a:gd name="T74" fmla="*/ 66 w 283"/>
              <a:gd name="T75" fmla="*/ 89 h 114"/>
              <a:gd name="T76" fmla="*/ 81 w 283"/>
              <a:gd name="T77" fmla="*/ 89 h 114"/>
              <a:gd name="T78" fmla="*/ 90 w 283"/>
              <a:gd name="T79" fmla="*/ 89 h 114"/>
              <a:gd name="T80" fmla="*/ 112 w 283"/>
              <a:gd name="T81" fmla="*/ 113 h 114"/>
              <a:gd name="T82" fmla="*/ 142 w 283"/>
              <a:gd name="T83" fmla="*/ 89 h 114"/>
              <a:gd name="T84" fmla="*/ 170 w 283"/>
              <a:gd name="T85" fmla="*/ 89 h 114"/>
              <a:gd name="T86" fmla="*/ 190 w 283"/>
              <a:gd name="T87" fmla="*/ 113 h 114"/>
              <a:gd name="T88" fmla="*/ 210 w 283"/>
              <a:gd name="T89" fmla="*/ 108 h 114"/>
              <a:gd name="T90" fmla="*/ 266 w 283"/>
              <a:gd name="T91" fmla="*/ 89 h 114"/>
              <a:gd name="T92" fmla="*/ 220 w 283"/>
              <a:gd name="T9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114">
                <a:moveTo>
                  <a:pt x="281" y="87"/>
                </a:moveTo>
                <a:cubicBezTo>
                  <a:pt x="266" y="87"/>
                  <a:pt x="266" y="87"/>
                  <a:pt x="266" y="87"/>
                </a:cubicBezTo>
                <a:cubicBezTo>
                  <a:pt x="269" y="77"/>
                  <a:pt x="269" y="77"/>
                  <a:pt x="269" y="77"/>
                </a:cubicBezTo>
                <a:cubicBezTo>
                  <a:pt x="239" y="77"/>
                  <a:pt x="239" y="77"/>
                  <a:pt x="239" y="77"/>
                </a:cubicBezTo>
                <a:cubicBezTo>
                  <a:pt x="237" y="87"/>
                  <a:pt x="237" y="87"/>
                  <a:pt x="237" y="87"/>
                </a:cubicBezTo>
                <a:cubicBezTo>
                  <a:pt x="222" y="87"/>
                  <a:pt x="222" y="87"/>
                  <a:pt x="222" y="87"/>
                </a:cubicBezTo>
                <a:cubicBezTo>
                  <a:pt x="222" y="85"/>
                  <a:pt x="222" y="85"/>
                  <a:pt x="222" y="85"/>
                </a:cubicBezTo>
                <a:cubicBezTo>
                  <a:pt x="223" y="84"/>
                  <a:pt x="223" y="83"/>
                  <a:pt x="223" y="81"/>
                </a:cubicBezTo>
                <a:cubicBezTo>
                  <a:pt x="226" y="71"/>
                  <a:pt x="233" y="60"/>
                  <a:pt x="244" y="60"/>
                </a:cubicBezTo>
                <a:cubicBezTo>
                  <a:pt x="249" y="60"/>
                  <a:pt x="254" y="62"/>
                  <a:pt x="253" y="69"/>
                </a:cubicBezTo>
                <a:cubicBezTo>
                  <a:pt x="271" y="69"/>
                  <a:pt x="271" y="69"/>
                  <a:pt x="271" y="69"/>
                </a:cubicBezTo>
                <a:cubicBezTo>
                  <a:pt x="272" y="66"/>
                  <a:pt x="273" y="61"/>
                  <a:pt x="269" y="56"/>
                </a:cubicBezTo>
                <a:cubicBezTo>
                  <a:pt x="266" y="51"/>
                  <a:pt x="258" y="48"/>
                  <a:pt x="248" y="48"/>
                </a:cubicBezTo>
                <a:cubicBezTo>
                  <a:pt x="241" y="48"/>
                  <a:pt x="231" y="50"/>
                  <a:pt x="222" y="55"/>
                </a:cubicBezTo>
                <a:cubicBezTo>
                  <a:pt x="222" y="2"/>
                  <a:pt x="222" y="2"/>
                  <a:pt x="222" y="2"/>
                </a:cubicBezTo>
                <a:cubicBezTo>
                  <a:pt x="281" y="2"/>
                  <a:pt x="281" y="2"/>
                  <a:pt x="281" y="2"/>
                </a:cubicBezTo>
                <a:cubicBezTo>
                  <a:pt x="281" y="87"/>
                  <a:pt x="281" y="87"/>
                  <a:pt x="281" y="87"/>
                </a:cubicBezTo>
                <a:cubicBezTo>
                  <a:pt x="281" y="87"/>
                  <a:pt x="281" y="87"/>
                  <a:pt x="281" y="87"/>
                </a:cubicBezTo>
                <a:close/>
                <a:moveTo>
                  <a:pt x="246" y="101"/>
                </a:moveTo>
                <a:cubicBezTo>
                  <a:pt x="243" y="102"/>
                  <a:pt x="240" y="102"/>
                  <a:pt x="237" y="102"/>
                </a:cubicBezTo>
                <a:cubicBezTo>
                  <a:pt x="228" y="102"/>
                  <a:pt x="222" y="98"/>
                  <a:pt x="222" y="89"/>
                </a:cubicBezTo>
                <a:cubicBezTo>
                  <a:pt x="249" y="89"/>
                  <a:pt x="249" y="89"/>
                  <a:pt x="249" y="89"/>
                </a:cubicBezTo>
                <a:cubicBezTo>
                  <a:pt x="246" y="101"/>
                  <a:pt x="246" y="101"/>
                  <a:pt x="246" y="101"/>
                </a:cubicBezTo>
                <a:cubicBezTo>
                  <a:pt x="246" y="101"/>
                  <a:pt x="246" y="101"/>
                  <a:pt x="246" y="101"/>
                </a:cubicBezTo>
                <a:close/>
                <a:moveTo>
                  <a:pt x="213" y="53"/>
                </a:moveTo>
                <a:cubicBezTo>
                  <a:pt x="213" y="65"/>
                  <a:pt x="213" y="65"/>
                  <a:pt x="213" y="65"/>
                </a:cubicBezTo>
                <a:cubicBezTo>
                  <a:pt x="209" y="71"/>
                  <a:pt x="206" y="77"/>
                  <a:pt x="205" y="82"/>
                </a:cubicBezTo>
                <a:cubicBezTo>
                  <a:pt x="204" y="83"/>
                  <a:pt x="204" y="85"/>
                  <a:pt x="204" y="87"/>
                </a:cubicBezTo>
                <a:cubicBezTo>
                  <a:pt x="195" y="87"/>
                  <a:pt x="195" y="87"/>
                  <a:pt x="195" y="87"/>
                </a:cubicBezTo>
                <a:cubicBezTo>
                  <a:pt x="203" y="52"/>
                  <a:pt x="203" y="52"/>
                  <a:pt x="203" y="52"/>
                </a:cubicBezTo>
                <a:cubicBezTo>
                  <a:pt x="178" y="52"/>
                  <a:pt x="178" y="52"/>
                  <a:pt x="178" y="52"/>
                </a:cubicBezTo>
                <a:cubicBezTo>
                  <a:pt x="156" y="87"/>
                  <a:pt x="156" y="87"/>
                  <a:pt x="156" y="87"/>
                </a:cubicBezTo>
                <a:cubicBezTo>
                  <a:pt x="154" y="87"/>
                  <a:pt x="154" y="87"/>
                  <a:pt x="154" y="87"/>
                </a:cubicBezTo>
                <a:cubicBezTo>
                  <a:pt x="154" y="2"/>
                  <a:pt x="154" y="2"/>
                  <a:pt x="154" y="2"/>
                </a:cubicBezTo>
                <a:cubicBezTo>
                  <a:pt x="213" y="2"/>
                  <a:pt x="213" y="2"/>
                  <a:pt x="213" y="2"/>
                </a:cubicBezTo>
                <a:cubicBezTo>
                  <a:pt x="213" y="53"/>
                  <a:pt x="213" y="53"/>
                  <a:pt x="213" y="53"/>
                </a:cubicBezTo>
                <a:cubicBezTo>
                  <a:pt x="213" y="53"/>
                  <a:pt x="213" y="53"/>
                  <a:pt x="213" y="53"/>
                </a:cubicBezTo>
                <a:close/>
                <a:moveTo>
                  <a:pt x="180" y="87"/>
                </a:moveTo>
                <a:cubicBezTo>
                  <a:pt x="171" y="87"/>
                  <a:pt x="171" y="87"/>
                  <a:pt x="171" y="87"/>
                </a:cubicBezTo>
                <a:cubicBezTo>
                  <a:pt x="185" y="66"/>
                  <a:pt x="185" y="66"/>
                  <a:pt x="185" y="66"/>
                </a:cubicBezTo>
                <a:cubicBezTo>
                  <a:pt x="180" y="87"/>
                  <a:pt x="180" y="87"/>
                  <a:pt x="180" y="87"/>
                </a:cubicBezTo>
                <a:cubicBezTo>
                  <a:pt x="180" y="87"/>
                  <a:pt x="180" y="87"/>
                  <a:pt x="180" y="87"/>
                </a:cubicBezTo>
                <a:close/>
                <a:moveTo>
                  <a:pt x="145" y="52"/>
                </a:moveTo>
                <a:cubicBezTo>
                  <a:pt x="130" y="52"/>
                  <a:pt x="130" y="52"/>
                  <a:pt x="130" y="52"/>
                </a:cubicBezTo>
                <a:cubicBezTo>
                  <a:pt x="120" y="87"/>
                  <a:pt x="120" y="87"/>
                  <a:pt x="120" y="87"/>
                </a:cubicBezTo>
                <a:cubicBezTo>
                  <a:pt x="104" y="87"/>
                  <a:pt x="104" y="87"/>
                  <a:pt x="104" y="87"/>
                </a:cubicBezTo>
                <a:cubicBezTo>
                  <a:pt x="112" y="84"/>
                  <a:pt x="117" y="78"/>
                  <a:pt x="119" y="70"/>
                </a:cubicBezTo>
                <a:cubicBezTo>
                  <a:pt x="120" y="64"/>
                  <a:pt x="119" y="59"/>
                  <a:pt x="117" y="56"/>
                </a:cubicBezTo>
                <a:cubicBezTo>
                  <a:pt x="113" y="51"/>
                  <a:pt x="105" y="52"/>
                  <a:pt x="98" y="52"/>
                </a:cubicBezTo>
                <a:cubicBezTo>
                  <a:pt x="97" y="52"/>
                  <a:pt x="86" y="52"/>
                  <a:pt x="86" y="52"/>
                </a:cubicBezTo>
                <a:cubicBezTo>
                  <a:pt x="86" y="2"/>
                  <a:pt x="86" y="2"/>
                  <a:pt x="86" y="2"/>
                </a:cubicBezTo>
                <a:cubicBezTo>
                  <a:pt x="145" y="2"/>
                  <a:pt x="145" y="2"/>
                  <a:pt x="145" y="2"/>
                </a:cubicBezTo>
                <a:cubicBezTo>
                  <a:pt x="145" y="52"/>
                  <a:pt x="145" y="52"/>
                  <a:pt x="145" y="52"/>
                </a:cubicBezTo>
                <a:cubicBezTo>
                  <a:pt x="145" y="52"/>
                  <a:pt x="145" y="52"/>
                  <a:pt x="145" y="52"/>
                </a:cubicBezTo>
                <a:close/>
                <a:moveTo>
                  <a:pt x="135" y="87"/>
                </a:moveTo>
                <a:cubicBezTo>
                  <a:pt x="141" y="65"/>
                  <a:pt x="141" y="65"/>
                  <a:pt x="141" y="65"/>
                </a:cubicBezTo>
                <a:cubicBezTo>
                  <a:pt x="142" y="87"/>
                  <a:pt x="142" y="87"/>
                  <a:pt x="142" y="87"/>
                </a:cubicBezTo>
                <a:cubicBezTo>
                  <a:pt x="135" y="87"/>
                  <a:pt x="135" y="87"/>
                  <a:pt x="135" y="87"/>
                </a:cubicBezTo>
                <a:cubicBezTo>
                  <a:pt x="135" y="87"/>
                  <a:pt x="135" y="87"/>
                  <a:pt x="135" y="87"/>
                </a:cubicBezTo>
                <a:close/>
                <a:moveTo>
                  <a:pt x="93" y="79"/>
                </a:moveTo>
                <a:cubicBezTo>
                  <a:pt x="93" y="79"/>
                  <a:pt x="93" y="79"/>
                  <a:pt x="93" y="79"/>
                </a:cubicBezTo>
                <a:cubicBezTo>
                  <a:pt x="92" y="79"/>
                  <a:pt x="91" y="79"/>
                  <a:pt x="91" y="79"/>
                </a:cubicBezTo>
                <a:cubicBezTo>
                  <a:pt x="90" y="79"/>
                  <a:pt x="89" y="79"/>
                  <a:pt x="89" y="79"/>
                </a:cubicBezTo>
                <a:cubicBezTo>
                  <a:pt x="85" y="79"/>
                  <a:pt x="85" y="79"/>
                  <a:pt x="85" y="79"/>
                </a:cubicBezTo>
                <a:cubicBezTo>
                  <a:pt x="87" y="72"/>
                  <a:pt x="87" y="72"/>
                  <a:pt x="87" y="72"/>
                </a:cubicBezTo>
                <a:cubicBezTo>
                  <a:pt x="87" y="69"/>
                  <a:pt x="87" y="69"/>
                  <a:pt x="87" y="69"/>
                </a:cubicBezTo>
                <a:cubicBezTo>
                  <a:pt x="89" y="62"/>
                  <a:pt x="89" y="62"/>
                  <a:pt x="89" y="62"/>
                </a:cubicBezTo>
                <a:cubicBezTo>
                  <a:pt x="90" y="62"/>
                  <a:pt x="91" y="62"/>
                  <a:pt x="92" y="62"/>
                </a:cubicBezTo>
                <a:cubicBezTo>
                  <a:pt x="95" y="62"/>
                  <a:pt x="95" y="62"/>
                  <a:pt x="95" y="62"/>
                </a:cubicBezTo>
                <a:cubicBezTo>
                  <a:pt x="100" y="62"/>
                  <a:pt x="103" y="62"/>
                  <a:pt x="104" y="63"/>
                </a:cubicBezTo>
                <a:cubicBezTo>
                  <a:pt x="105" y="65"/>
                  <a:pt x="105" y="67"/>
                  <a:pt x="104" y="70"/>
                </a:cubicBezTo>
                <a:cubicBezTo>
                  <a:pt x="102" y="75"/>
                  <a:pt x="100" y="78"/>
                  <a:pt x="93" y="79"/>
                </a:cubicBezTo>
                <a:moveTo>
                  <a:pt x="76" y="55"/>
                </a:moveTo>
                <a:cubicBezTo>
                  <a:pt x="75" y="58"/>
                  <a:pt x="75" y="58"/>
                  <a:pt x="75" y="58"/>
                </a:cubicBezTo>
                <a:cubicBezTo>
                  <a:pt x="67" y="86"/>
                  <a:pt x="67" y="86"/>
                  <a:pt x="67" y="86"/>
                </a:cubicBezTo>
                <a:cubicBezTo>
                  <a:pt x="67" y="87"/>
                  <a:pt x="67" y="87"/>
                  <a:pt x="67" y="87"/>
                </a:cubicBezTo>
                <a:cubicBezTo>
                  <a:pt x="39" y="87"/>
                  <a:pt x="39" y="87"/>
                  <a:pt x="39" y="87"/>
                </a:cubicBezTo>
                <a:cubicBezTo>
                  <a:pt x="37" y="82"/>
                  <a:pt x="37" y="82"/>
                  <a:pt x="37" y="82"/>
                </a:cubicBezTo>
                <a:cubicBezTo>
                  <a:pt x="67" y="52"/>
                  <a:pt x="67" y="52"/>
                  <a:pt x="67" y="52"/>
                </a:cubicBezTo>
                <a:cubicBezTo>
                  <a:pt x="48" y="52"/>
                  <a:pt x="48" y="52"/>
                  <a:pt x="48" y="52"/>
                </a:cubicBezTo>
                <a:cubicBezTo>
                  <a:pt x="25" y="77"/>
                  <a:pt x="25" y="77"/>
                  <a:pt x="25" y="77"/>
                </a:cubicBezTo>
                <a:cubicBezTo>
                  <a:pt x="32" y="52"/>
                  <a:pt x="32" y="52"/>
                  <a:pt x="32" y="52"/>
                </a:cubicBezTo>
                <a:cubicBezTo>
                  <a:pt x="18" y="52"/>
                  <a:pt x="18" y="52"/>
                  <a:pt x="18" y="52"/>
                </a:cubicBezTo>
                <a:cubicBezTo>
                  <a:pt x="18" y="2"/>
                  <a:pt x="18" y="2"/>
                  <a:pt x="18" y="2"/>
                </a:cubicBezTo>
                <a:cubicBezTo>
                  <a:pt x="76" y="2"/>
                  <a:pt x="76" y="2"/>
                  <a:pt x="76" y="2"/>
                </a:cubicBezTo>
                <a:cubicBezTo>
                  <a:pt x="76" y="55"/>
                  <a:pt x="76" y="55"/>
                  <a:pt x="76" y="55"/>
                </a:cubicBezTo>
                <a:cubicBezTo>
                  <a:pt x="76" y="55"/>
                  <a:pt x="76" y="55"/>
                  <a:pt x="76" y="55"/>
                </a:cubicBezTo>
                <a:close/>
                <a:moveTo>
                  <a:pt x="22" y="87"/>
                </a:moveTo>
                <a:cubicBezTo>
                  <a:pt x="22" y="87"/>
                  <a:pt x="22" y="87"/>
                  <a:pt x="22" y="87"/>
                </a:cubicBezTo>
                <a:cubicBezTo>
                  <a:pt x="22" y="87"/>
                  <a:pt x="22" y="87"/>
                  <a:pt x="22" y="87"/>
                </a:cubicBezTo>
                <a:cubicBezTo>
                  <a:pt x="22" y="87"/>
                  <a:pt x="22" y="87"/>
                  <a:pt x="22" y="87"/>
                </a:cubicBezTo>
                <a:cubicBezTo>
                  <a:pt x="22" y="87"/>
                  <a:pt x="22" y="87"/>
                  <a:pt x="22" y="87"/>
                </a:cubicBezTo>
                <a:close/>
                <a:moveTo>
                  <a:pt x="220" y="0"/>
                </a:moveTo>
                <a:cubicBezTo>
                  <a:pt x="220" y="57"/>
                  <a:pt x="220" y="57"/>
                  <a:pt x="220" y="57"/>
                </a:cubicBezTo>
                <a:cubicBezTo>
                  <a:pt x="218" y="59"/>
                  <a:pt x="216" y="60"/>
                  <a:pt x="215" y="62"/>
                </a:cubicBezTo>
                <a:cubicBezTo>
                  <a:pt x="215" y="0"/>
                  <a:pt x="215" y="0"/>
                  <a:pt x="215" y="0"/>
                </a:cubicBezTo>
                <a:cubicBezTo>
                  <a:pt x="152" y="0"/>
                  <a:pt x="152" y="0"/>
                  <a:pt x="152" y="0"/>
                </a:cubicBezTo>
                <a:cubicBezTo>
                  <a:pt x="152" y="52"/>
                  <a:pt x="152" y="52"/>
                  <a:pt x="152" y="52"/>
                </a:cubicBezTo>
                <a:cubicBezTo>
                  <a:pt x="147" y="52"/>
                  <a:pt x="147" y="52"/>
                  <a:pt x="147" y="52"/>
                </a:cubicBezTo>
                <a:cubicBezTo>
                  <a:pt x="147" y="0"/>
                  <a:pt x="147" y="0"/>
                  <a:pt x="147" y="0"/>
                </a:cubicBezTo>
                <a:cubicBezTo>
                  <a:pt x="84" y="0"/>
                  <a:pt x="84" y="0"/>
                  <a:pt x="84" y="0"/>
                </a:cubicBezTo>
                <a:cubicBezTo>
                  <a:pt x="84" y="52"/>
                  <a:pt x="84" y="52"/>
                  <a:pt x="84" y="52"/>
                </a:cubicBezTo>
                <a:cubicBezTo>
                  <a:pt x="79" y="52"/>
                  <a:pt x="79" y="52"/>
                  <a:pt x="79" y="52"/>
                </a:cubicBezTo>
                <a:cubicBezTo>
                  <a:pt x="79" y="0"/>
                  <a:pt x="79" y="0"/>
                  <a:pt x="79" y="0"/>
                </a:cubicBezTo>
                <a:cubicBezTo>
                  <a:pt x="16" y="0"/>
                  <a:pt x="16" y="0"/>
                  <a:pt x="16" y="0"/>
                </a:cubicBezTo>
                <a:cubicBezTo>
                  <a:pt x="16" y="59"/>
                  <a:pt x="16" y="59"/>
                  <a:pt x="16" y="59"/>
                </a:cubicBezTo>
                <a:cubicBezTo>
                  <a:pt x="0" y="113"/>
                  <a:pt x="0" y="113"/>
                  <a:pt x="0" y="113"/>
                </a:cubicBezTo>
                <a:cubicBezTo>
                  <a:pt x="14" y="113"/>
                  <a:pt x="14" y="113"/>
                  <a:pt x="14" y="113"/>
                </a:cubicBezTo>
                <a:cubicBezTo>
                  <a:pt x="21" y="89"/>
                  <a:pt x="21" y="89"/>
                  <a:pt x="21" y="89"/>
                </a:cubicBezTo>
                <a:cubicBezTo>
                  <a:pt x="23" y="89"/>
                  <a:pt x="23" y="89"/>
                  <a:pt x="23" y="89"/>
                </a:cubicBezTo>
                <a:cubicBezTo>
                  <a:pt x="35" y="113"/>
                  <a:pt x="35" y="113"/>
                  <a:pt x="35" y="113"/>
                </a:cubicBezTo>
                <a:cubicBezTo>
                  <a:pt x="52" y="113"/>
                  <a:pt x="52" y="113"/>
                  <a:pt x="52" y="113"/>
                </a:cubicBezTo>
                <a:cubicBezTo>
                  <a:pt x="40" y="89"/>
                  <a:pt x="40" y="89"/>
                  <a:pt x="40" y="89"/>
                </a:cubicBezTo>
                <a:cubicBezTo>
                  <a:pt x="66" y="89"/>
                  <a:pt x="66" y="89"/>
                  <a:pt x="66" y="89"/>
                </a:cubicBezTo>
                <a:cubicBezTo>
                  <a:pt x="59" y="113"/>
                  <a:pt x="59" y="113"/>
                  <a:pt x="59" y="113"/>
                </a:cubicBezTo>
                <a:cubicBezTo>
                  <a:pt x="74" y="113"/>
                  <a:pt x="74" y="113"/>
                  <a:pt x="74" y="113"/>
                </a:cubicBezTo>
                <a:cubicBezTo>
                  <a:pt x="81" y="89"/>
                  <a:pt x="81" y="89"/>
                  <a:pt x="81" y="89"/>
                </a:cubicBezTo>
                <a:cubicBezTo>
                  <a:pt x="85" y="89"/>
                  <a:pt x="85" y="89"/>
                  <a:pt x="85" y="89"/>
                </a:cubicBezTo>
                <a:cubicBezTo>
                  <a:pt x="85" y="89"/>
                  <a:pt x="85" y="89"/>
                  <a:pt x="85" y="89"/>
                </a:cubicBezTo>
                <a:cubicBezTo>
                  <a:pt x="90" y="89"/>
                  <a:pt x="90" y="89"/>
                  <a:pt x="90" y="89"/>
                </a:cubicBezTo>
                <a:cubicBezTo>
                  <a:pt x="90" y="89"/>
                  <a:pt x="90" y="89"/>
                  <a:pt x="90" y="89"/>
                </a:cubicBezTo>
                <a:cubicBezTo>
                  <a:pt x="119" y="89"/>
                  <a:pt x="119" y="89"/>
                  <a:pt x="119" y="89"/>
                </a:cubicBezTo>
                <a:cubicBezTo>
                  <a:pt x="112" y="113"/>
                  <a:pt x="112" y="113"/>
                  <a:pt x="112" y="113"/>
                </a:cubicBezTo>
                <a:cubicBezTo>
                  <a:pt x="128" y="113"/>
                  <a:pt x="128" y="113"/>
                  <a:pt x="128" y="113"/>
                </a:cubicBezTo>
                <a:cubicBezTo>
                  <a:pt x="135" y="89"/>
                  <a:pt x="135" y="89"/>
                  <a:pt x="135" y="89"/>
                </a:cubicBezTo>
                <a:cubicBezTo>
                  <a:pt x="142" y="89"/>
                  <a:pt x="142" y="89"/>
                  <a:pt x="142" y="89"/>
                </a:cubicBezTo>
                <a:cubicBezTo>
                  <a:pt x="142" y="113"/>
                  <a:pt x="142" y="113"/>
                  <a:pt x="142" y="113"/>
                </a:cubicBezTo>
                <a:cubicBezTo>
                  <a:pt x="155" y="113"/>
                  <a:pt x="155" y="113"/>
                  <a:pt x="155" y="113"/>
                </a:cubicBezTo>
                <a:cubicBezTo>
                  <a:pt x="170" y="89"/>
                  <a:pt x="170" y="89"/>
                  <a:pt x="170" y="89"/>
                </a:cubicBezTo>
                <a:cubicBezTo>
                  <a:pt x="180" y="89"/>
                  <a:pt x="180" y="89"/>
                  <a:pt x="180" y="89"/>
                </a:cubicBezTo>
                <a:cubicBezTo>
                  <a:pt x="175" y="113"/>
                  <a:pt x="175" y="113"/>
                  <a:pt x="175" y="113"/>
                </a:cubicBezTo>
                <a:cubicBezTo>
                  <a:pt x="190" y="113"/>
                  <a:pt x="190" y="113"/>
                  <a:pt x="190" y="113"/>
                </a:cubicBezTo>
                <a:cubicBezTo>
                  <a:pt x="195" y="89"/>
                  <a:pt x="195" y="89"/>
                  <a:pt x="195" y="89"/>
                </a:cubicBezTo>
                <a:cubicBezTo>
                  <a:pt x="204" y="89"/>
                  <a:pt x="204" y="89"/>
                  <a:pt x="204" y="89"/>
                </a:cubicBezTo>
                <a:cubicBezTo>
                  <a:pt x="203" y="96"/>
                  <a:pt x="205" y="103"/>
                  <a:pt x="210" y="108"/>
                </a:cubicBezTo>
                <a:cubicBezTo>
                  <a:pt x="216" y="113"/>
                  <a:pt x="225" y="114"/>
                  <a:pt x="232" y="114"/>
                </a:cubicBezTo>
                <a:cubicBezTo>
                  <a:pt x="241" y="114"/>
                  <a:pt x="251" y="113"/>
                  <a:pt x="260" y="111"/>
                </a:cubicBezTo>
                <a:cubicBezTo>
                  <a:pt x="266" y="89"/>
                  <a:pt x="266" y="89"/>
                  <a:pt x="266" y="89"/>
                </a:cubicBezTo>
                <a:cubicBezTo>
                  <a:pt x="283" y="89"/>
                  <a:pt x="283" y="89"/>
                  <a:pt x="283" y="89"/>
                </a:cubicBezTo>
                <a:cubicBezTo>
                  <a:pt x="283" y="0"/>
                  <a:pt x="283" y="0"/>
                  <a:pt x="283" y="0"/>
                </a:cubicBezTo>
                <a:cubicBezTo>
                  <a:pt x="220" y="0"/>
                  <a:pt x="220" y="0"/>
                  <a:pt x="220" y="0"/>
                </a:cubicBezTo>
                <a:cubicBezTo>
                  <a:pt x="220" y="0"/>
                  <a:pt x="220" y="0"/>
                  <a:pt x="220" y="0"/>
                </a:cubicBezTo>
                <a:close/>
              </a:path>
            </a:pathLst>
          </a:custGeom>
          <a:solidFill>
            <a:srgbClr val="FFFFFF"/>
          </a:solidFill>
          <a:ln>
            <a:noFill/>
          </a:ln>
        </p:spPr>
        <p:txBody>
          <a:bodyPr vert="horz" wrap="square" lIns="98668" tIns="49333" rIns="98668" bIns="49333" numCol="1" anchor="t" anchorCtr="0" compatLnSpc="1">
            <a:prstTxWarp prst="textNoShape">
              <a:avLst/>
            </a:prstTxWarp>
          </a:bodyPr>
          <a:lstStyle/>
          <a:p>
            <a:pPr defTabSz="472972"/>
            <a:endParaRPr lang="en-GB" sz="2114" dirty="0">
              <a:solidFill>
                <a:prstClr val="black"/>
              </a:solidFill>
            </a:endParaRPr>
          </a:p>
        </p:txBody>
      </p:sp>
      <p:sp>
        <p:nvSpPr>
          <p:cNvPr id="8" name="Espace réservé du numéro de diapositive 3">
            <a:extLst>
              <a:ext uri="{FF2B5EF4-FFF2-40B4-BE49-F238E27FC236}">
                <a16:creationId xmlns="" xmlns:a16="http://schemas.microsoft.com/office/drawing/2014/main" id="{39FB537A-7783-42F0-AD39-512A03DD7211}"/>
              </a:ext>
            </a:extLst>
          </p:cNvPr>
          <p:cNvSpPr>
            <a:spLocks noGrp="1"/>
          </p:cNvSpPr>
          <p:nvPr>
            <p:ph type="sldNum" sz="quarter" idx="4"/>
          </p:nvPr>
        </p:nvSpPr>
        <p:spPr>
          <a:xfrm>
            <a:off x="9743086" y="7208567"/>
            <a:ext cx="420991" cy="164699"/>
          </a:xfrm>
          <a:prstGeom prst="rect">
            <a:avLst/>
          </a:prstGeom>
        </p:spPr>
        <p:txBody>
          <a:bodyPr lIns="0" tIns="0" rIns="0" bIns="0" anchor="t" anchorCtr="0"/>
          <a:lstStyle>
            <a:lvl1pPr>
              <a:defRPr lang="fr-FR" sz="971" smtClean="0">
                <a:solidFill>
                  <a:schemeClr val="tx2"/>
                </a:solidFill>
                <a:ea typeface="Arial"/>
                <a:cs typeface="Arial" panose="020B0604020202020204" pitchFamily="34" charset="0"/>
              </a:defRPr>
            </a:lvl1pPr>
          </a:lstStyle>
          <a:p>
            <a:pPr algn="r" defTabSz="493308"/>
            <a:fld id="{4D41ED6B-0A05-44D7-9208-91571559B6FC}" type="slidenum">
              <a:rPr lang="fr-FR" smtClean="0">
                <a:solidFill>
                  <a:srgbClr val="1F497D"/>
                </a:solidFill>
              </a:rPr>
              <a:pPr algn="r" defTabSz="493308"/>
              <a:t>‹N°›</a:t>
            </a:fld>
            <a:endParaRPr lang="fr-FR" dirty="0">
              <a:solidFill>
                <a:srgbClr val="1F497D"/>
              </a:solidFill>
            </a:endParaRPr>
          </a:p>
        </p:txBody>
      </p:sp>
    </p:spTree>
    <p:extLst>
      <p:ext uri="{BB962C8B-B14F-4D97-AF65-F5344CB8AC3E}">
        <p14:creationId xmlns:p14="http://schemas.microsoft.com/office/powerpoint/2010/main" val="6811285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3_Divider 1">
    <p:spTree>
      <p:nvGrpSpPr>
        <p:cNvPr id="1" name=""/>
        <p:cNvGrpSpPr/>
        <p:nvPr/>
      </p:nvGrpSpPr>
      <p:grpSpPr>
        <a:xfrm>
          <a:off x="0" y="0"/>
          <a:ext cx="0" cy="0"/>
          <a:chOff x="0" y="0"/>
          <a:chExt cx="0" cy="0"/>
        </a:xfrm>
      </p:grpSpPr>
      <p:pic>
        <p:nvPicPr>
          <p:cNvPr id="2" name="Picture 16"/>
          <p:cNvPicPr>
            <a:picLocks noChangeAspect="1"/>
          </p:cNvPicPr>
          <p:nvPr userDrawn="1"/>
        </p:nvPicPr>
        <p:blipFill>
          <a:blip r:embed="rId2">
            <a:extLst>
              <a:ext uri="{28A0092B-C50C-407E-A947-70E740481C1C}">
                <a14:useLocalDpi xmlns:a14="http://schemas.microsoft.com/office/drawing/2010/main" val="0"/>
              </a:ext>
            </a:extLst>
          </a:blip>
          <a:srcRect t="26128" b="25637"/>
          <a:stretch>
            <a:fillRect/>
          </a:stretch>
        </p:blipFill>
        <p:spPr>
          <a:xfrm>
            <a:off x="2469707" y="800212"/>
            <a:ext cx="1246456" cy="453581"/>
          </a:xfrm>
          <a:prstGeom prst="rect">
            <a:avLst/>
          </a:prstGeom>
        </p:spPr>
      </p:pic>
      <p:pic>
        <p:nvPicPr>
          <p:cNvPr id="3" name="Picture 4" descr="KPMG_NoCP_PMS287_US_283_6779.eps"/>
          <p:cNvPicPr>
            <a:picLocks noChangeAspect="1"/>
          </p:cNvPicPr>
          <p:nvPr userDrawn="1"/>
        </p:nvPicPr>
        <p:blipFill>
          <a:blip r:embed="rId3">
            <a:extLst>
              <a:ext uri="{28A0092B-C50C-407E-A947-70E740481C1C}">
                <a14:useLocalDpi xmlns:a14="http://schemas.microsoft.com/office/drawing/2010/main"/>
              </a:ext>
            </a:extLst>
          </a:blip>
          <a:srcRect l="7057" t="24107" r="10265" b="24107"/>
          <a:stretch>
            <a:fillRect/>
          </a:stretch>
        </p:blipFill>
        <p:spPr>
          <a:xfrm>
            <a:off x="887422" y="6929426"/>
            <a:ext cx="714384" cy="302387"/>
          </a:xfrm>
          <a:prstGeom prst="rect">
            <a:avLst/>
          </a:prstGeom>
        </p:spPr>
      </p:pic>
      <p:sp>
        <p:nvSpPr>
          <p:cNvPr id="4" name="object 4"/>
          <p:cNvSpPr/>
          <p:nvPr userDrawn="1"/>
        </p:nvSpPr>
        <p:spPr>
          <a:xfrm>
            <a:off x="1" y="1"/>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endParaRPr sz="1869">
              <a:solidFill>
                <a:prstClr val="black"/>
              </a:solidFill>
              <a:latin typeface="Univers for KPMG Light" panose="020B0403020202020204" pitchFamily="34" charset="0"/>
            </a:endParaRPr>
          </a:p>
        </p:txBody>
      </p:sp>
      <p:sp>
        <p:nvSpPr>
          <p:cNvPr id="5" name="Rectangle 4">
            <a:hlinkClick r:id="rId4"/>
          </p:cNvPr>
          <p:cNvSpPr>
            <a:spLocks noChangeArrowheads="1"/>
          </p:cNvSpPr>
          <p:nvPr userDrawn="1"/>
        </p:nvSpPr>
        <p:spPr bwMode="auto">
          <a:xfrm>
            <a:off x="2677004" y="4880370"/>
            <a:ext cx="1864504" cy="197555"/>
          </a:xfrm>
          <a:prstGeom prst="rect">
            <a:avLst/>
          </a:prstGeom>
          <a:noFill/>
          <a:ln w="9525">
            <a:noFill/>
            <a:miter lim="800000"/>
          </a:ln>
        </p:spPr>
        <p:txBody>
          <a:bodyPr wrap="square" lIns="0" tIns="0" rIns="0" bIns="0" anchor="ctr">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pPr>
              <a:defRPr/>
            </a:pPr>
            <a:r>
              <a:rPr lang="en-GB" sz="1294" b="1" kern="0" smtClean="0">
                <a:solidFill>
                  <a:srgbClr val="00468E"/>
                </a:solidFill>
                <a:latin typeface="Arial" panose="020B0604020202020204" pitchFamily="34" charset="0"/>
                <a:ea typeface="Univers for KPMG" pitchFamily="18" charset="0"/>
                <a:cs typeface="Arial" panose="020B0604020202020204" pitchFamily="34" charset="0"/>
              </a:rPr>
              <a:t>kpmg.fr</a:t>
            </a:r>
            <a:endParaRPr lang="en-GB" sz="1294" b="1" kern="0">
              <a:solidFill>
                <a:srgbClr val="000000"/>
              </a:solidFill>
              <a:latin typeface="Arial" panose="020B0604020202020204" pitchFamily="34" charset="0"/>
              <a:cs typeface="Arial" panose="020B0604020202020204" pitchFamily="34" charset="0"/>
            </a:endParaRPr>
          </a:p>
        </p:txBody>
      </p:sp>
      <p:sp>
        <p:nvSpPr>
          <p:cNvPr id="6" name="ZoneTexte 5">
            <a:hlinkClick r:id="rId4"/>
          </p:cNvPr>
          <p:cNvSpPr txBox="1"/>
          <p:nvPr userDrawn="1"/>
        </p:nvSpPr>
        <p:spPr>
          <a:xfrm>
            <a:off x="2687792" y="5078791"/>
            <a:ext cx="354556"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pic>
        <p:nvPicPr>
          <p:cNvPr id="7" name="Image 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629466" y="5101863"/>
            <a:ext cx="1714500" cy="352425"/>
          </a:xfrm>
          <a:prstGeom prst="rect">
            <a:avLst/>
          </a:prstGeom>
        </p:spPr>
      </p:pic>
      <p:sp>
        <p:nvSpPr>
          <p:cNvPr id="8" name="ZoneTexte 7">
            <a:hlinkClick r:id="rId6"/>
          </p:cNvPr>
          <p:cNvSpPr txBox="1"/>
          <p:nvPr userDrawn="1"/>
        </p:nvSpPr>
        <p:spPr>
          <a:xfrm>
            <a:off x="2629466" y="5101862"/>
            <a:ext cx="361682"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9" name="ZoneTexte 8">
            <a:hlinkClick r:id="rId7"/>
          </p:cNvPr>
          <p:cNvSpPr txBox="1"/>
          <p:nvPr userDrawn="1"/>
        </p:nvSpPr>
        <p:spPr>
          <a:xfrm>
            <a:off x="2990787" y="5122670"/>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0" name="ZoneTexte 9">
            <a:hlinkClick r:id="rId7"/>
          </p:cNvPr>
          <p:cNvSpPr txBox="1"/>
          <p:nvPr userDrawn="1"/>
        </p:nvSpPr>
        <p:spPr>
          <a:xfrm>
            <a:off x="3143187" y="6304019"/>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1" name="ZoneTexte 10">
            <a:hlinkClick r:id="rId8"/>
          </p:cNvPr>
          <p:cNvSpPr txBox="1"/>
          <p:nvPr userDrawn="1"/>
        </p:nvSpPr>
        <p:spPr>
          <a:xfrm>
            <a:off x="3328860" y="5108797"/>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2" name="ZoneTexte 11">
            <a:hlinkClick r:id="rId9"/>
          </p:cNvPr>
          <p:cNvSpPr txBox="1"/>
          <p:nvPr userDrawn="1"/>
        </p:nvSpPr>
        <p:spPr>
          <a:xfrm>
            <a:off x="3688514" y="5101862"/>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3" name="ZoneTexte 12">
            <a:hlinkClick r:id="rId10"/>
          </p:cNvPr>
          <p:cNvSpPr txBox="1"/>
          <p:nvPr userDrawn="1"/>
        </p:nvSpPr>
        <p:spPr>
          <a:xfrm>
            <a:off x="4026967" y="5091801"/>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4" name="Content Placeholder 1"/>
          <p:cNvSpPr txBox="1"/>
          <p:nvPr userDrawn="1"/>
        </p:nvSpPr>
        <p:spPr>
          <a:xfrm>
            <a:off x="2135462" y="6563281"/>
            <a:ext cx="8035651" cy="742381"/>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1" defTabSz="914038"/>
            <a:r>
              <a:rPr lang="fr-FR" altLang="en-US" sz="599" kern="0" smtClean="0">
                <a:solidFill>
                  <a:prstClr val="white">
                    <a:lumMod val="65000"/>
                  </a:prstClr>
                </a:solidFill>
                <a:latin typeface="Univers for KPMG" panose="020B0603020202020204" pitchFamily="34" charset="0"/>
              </a:rPr>
              <a:t>Cette proposition a été réalisée par KPMG S.A. KPMG S.A. est le membre français du réseau KPMG International constitué de cabinets indépendants adhérents de KPMG International Cooperative, une entité de droit suisse. Les informations contenues dans ce document sont valables à sa date de publication. Nous ne pouvons garantir que ces informations seront toujours exactes à une date ultérieure. Cette proposition est soumise au respect des négociations, des accords et contrats signés. KPMG International ne propose pas de services aux clients. Aucun cabinet membre n’a le droit d’engager KPMG International ou les autres cabinets membres vis-à-vis des tiers. KPMG International n'a le droit d'engager aucun cabinet membre. </a:t>
            </a:r>
          </a:p>
        </p:txBody>
      </p:sp>
    </p:spTree>
    <p:extLst>
      <p:ext uri="{BB962C8B-B14F-4D97-AF65-F5344CB8AC3E}">
        <p14:creationId xmlns:p14="http://schemas.microsoft.com/office/powerpoint/2010/main" val="1814712659"/>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QUAD WITH CENT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8" name="Text Placeholder 20"/>
          <p:cNvSpPr>
            <a:spLocks noGrp="1"/>
          </p:cNvSpPr>
          <p:nvPr>
            <p:ph type="body" sz="quarter" idx="22"/>
          </p:nvPr>
        </p:nvSpPr>
        <p:spPr bwMode="gray">
          <a:xfrm>
            <a:off x="890989" y="1993183"/>
            <a:ext cx="4174175"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848">
                <a:latin typeface="Arial" panose="020B0604020202020204" pitchFamily="34" charset="0"/>
                <a:cs typeface="Univers for KPMG Light"/>
              </a:defRPr>
            </a:lvl1pPr>
            <a:lvl2pPr>
              <a:spcBef>
                <a:spcPts val="0"/>
              </a:spcBef>
              <a:defRPr sz="848">
                <a:latin typeface="Arial" panose="020B0604020202020204" pitchFamily="34" charset="0"/>
                <a:cs typeface="Univers for KPMG Light"/>
              </a:defRPr>
            </a:lvl2pPr>
            <a:lvl3pPr>
              <a:spcBef>
                <a:spcPts val="0"/>
              </a:spcBef>
              <a:defRPr sz="848">
                <a:latin typeface="Arial" panose="020B0604020202020204" pitchFamily="34" charset="0"/>
                <a:cs typeface="Univers for KPMG Light"/>
              </a:defRPr>
            </a:lvl3pPr>
            <a:lvl4pPr>
              <a:spcBef>
                <a:spcPts val="0"/>
              </a:spcBef>
              <a:defRPr sz="1100">
                <a:latin typeface="Univers for KPMG" panose="020B0603020202020204" pitchFamily="34" charset="0"/>
              </a:defRPr>
            </a:lvl4pPr>
            <a:lvl5pPr>
              <a:spcBef>
                <a:spcPts val="0"/>
              </a:spcBef>
              <a:defRPr sz="1100">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9" name="Text Placeholder 20"/>
          <p:cNvSpPr>
            <a:spLocks noGrp="1"/>
          </p:cNvSpPr>
          <p:nvPr>
            <p:ph type="body" sz="quarter" idx="26"/>
          </p:nvPr>
        </p:nvSpPr>
        <p:spPr bwMode="gray">
          <a:xfrm>
            <a:off x="890984" y="1700598"/>
            <a:ext cx="4174170" cy="30252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99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38050" rtl="0" eaLnBrk="1" latinLnBrk="0" hangingPunct="1">
              <a:lnSpc>
                <a:spcPct val="100000"/>
              </a:lnSpc>
              <a:spcBef>
                <a:spcPts val="551"/>
              </a:spcBef>
              <a:buFont typeface="Arial" pitchFamily="34" charset="0"/>
              <a:buNone/>
            </a:pPr>
            <a:r>
              <a:rPr lang="fr-FR" smtClean="0"/>
              <a:t>Modifiez les styles du texte du masque</a:t>
            </a:r>
          </a:p>
        </p:txBody>
      </p:sp>
      <p:sp>
        <p:nvSpPr>
          <p:cNvPr id="44" name="Text Placeholder 20"/>
          <p:cNvSpPr>
            <a:spLocks noGrp="1"/>
          </p:cNvSpPr>
          <p:nvPr>
            <p:ph type="body" sz="quarter" idx="49"/>
          </p:nvPr>
        </p:nvSpPr>
        <p:spPr bwMode="gray">
          <a:xfrm>
            <a:off x="5780502" y="1993183"/>
            <a:ext cx="4174175"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848">
                <a:latin typeface="Arial" panose="020B0604020202020204" pitchFamily="34" charset="0"/>
                <a:cs typeface="Univers for KPMG Light"/>
              </a:defRPr>
            </a:lvl1pPr>
            <a:lvl2pPr>
              <a:spcBef>
                <a:spcPts val="0"/>
              </a:spcBef>
              <a:defRPr sz="848">
                <a:latin typeface="Arial" panose="020B0604020202020204" pitchFamily="34" charset="0"/>
                <a:cs typeface="Univers for KPMG Light"/>
              </a:defRPr>
            </a:lvl2pPr>
            <a:lvl3pPr>
              <a:spcBef>
                <a:spcPts val="0"/>
              </a:spcBef>
              <a:defRPr sz="848">
                <a:latin typeface="Arial" panose="020B0604020202020204" pitchFamily="34" charset="0"/>
                <a:cs typeface="Univers for KPMG Light"/>
              </a:defRPr>
            </a:lvl3pPr>
            <a:lvl4pPr>
              <a:spcBef>
                <a:spcPts val="0"/>
              </a:spcBef>
              <a:defRPr sz="1100">
                <a:latin typeface="Univers for KPMG" panose="020B0603020202020204" pitchFamily="34" charset="0"/>
              </a:defRPr>
            </a:lvl4pPr>
            <a:lvl5pPr>
              <a:spcBef>
                <a:spcPts val="0"/>
              </a:spcBef>
              <a:defRPr sz="1100">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45" name="Text Placeholder 20"/>
          <p:cNvSpPr>
            <a:spLocks noGrp="1"/>
          </p:cNvSpPr>
          <p:nvPr>
            <p:ph type="body" sz="quarter" idx="50"/>
          </p:nvPr>
        </p:nvSpPr>
        <p:spPr bwMode="gray">
          <a:xfrm>
            <a:off x="5780498" y="1700598"/>
            <a:ext cx="4174170" cy="28231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99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38050" rtl="0" eaLnBrk="1" latinLnBrk="0" hangingPunct="1">
              <a:lnSpc>
                <a:spcPct val="100000"/>
              </a:lnSpc>
              <a:spcBef>
                <a:spcPts val="551"/>
              </a:spcBef>
              <a:buFont typeface="Arial" pitchFamily="34" charset="0"/>
              <a:buNone/>
            </a:pPr>
            <a:r>
              <a:rPr lang="fr-FR" smtClean="0"/>
              <a:t>Modifiez les styles du texte du masque</a:t>
            </a:r>
          </a:p>
        </p:txBody>
      </p:sp>
    </p:spTree>
    <p:extLst>
      <p:ext uri="{BB962C8B-B14F-4D97-AF65-F5344CB8AC3E}">
        <p14:creationId xmlns:p14="http://schemas.microsoft.com/office/powerpoint/2010/main" val="3049193501"/>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Etu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85056485"/>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_DIVIDER ONE">
    <p:spTree>
      <p:nvGrpSpPr>
        <p:cNvPr id="1" name=""/>
        <p:cNvGrpSpPr/>
        <p:nvPr/>
      </p:nvGrpSpPr>
      <p:grpSpPr>
        <a:xfrm>
          <a:off x="0" y="0"/>
          <a:ext cx="0" cy="0"/>
          <a:chOff x="0" y="0"/>
          <a:chExt cx="0" cy="0"/>
        </a:xfrm>
      </p:grpSpPr>
      <p:sp>
        <p:nvSpPr>
          <p:cNvPr id="3" name="Rectangle 2"/>
          <p:cNvSpPr/>
          <p:nvPr userDrawn="1"/>
        </p:nvSpPr>
        <p:spPr>
          <a:xfrm>
            <a:off x="1" y="6596063"/>
            <a:ext cx="10691813" cy="9636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67799">
              <a:defRPr/>
            </a:pPr>
            <a:endParaRPr lang="fr-FR" sz="1841" dirty="0">
              <a:solidFill>
                <a:prstClr val="white"/>
              </a:solidFill>
            </a:endParaRPr>
          </a:p>
        </p:txBody>
      </p:sp>
      <p:sp>
        <p:nvSpPr>
          <p:cNvPr id="4" name="object 4"/>
          <p:cNvSpPr/>
          <p:nvPr userDrawn="1"/>
        </p:nvSpPr>
        <p:spPr>
          <a:xfrm>
            <a:off x="0" y="1"/>
            <a:ext cx="214153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lIns="0" tIns="0" rIns="0" bIns="0"/>
          <a:lstStyle/>
          <a:p>
            <a:pPr defTabSz="467799">
              <a:defRPr/>
            </a:pPr>
            <a:endParaRPr sz="1750" dirty="0">
              <a:solidFill>
                <a:prstClr val="black"/>
              </a:solidFill>
            </a:endParaRPr>
          </a:p>
        </p:txBody>
      </p:sp>
      <p:sp>
        <p:nvSpPr>
          <p:cNvPr id="6" name="Freeform 5"/>
          <p:cNvSpPr>
            <a:spLocks noEditPoints="1"/>
          </p:cNvSpPr>
          <p:nvPr userDrawn="1"/>
        </p:nvSpPr>
        <p:spPr bwMode="auto">
          <a:xfrm>
            <a:off x="2633664" y="760413"/>
            <a:ext cx="898525" cy="366712"/>
          </a:xfrm>
          <a:custGeom>
            <a:avLst/>
            <a:gdLst>
              <a:gd name="T0" fmla="*/ 285 w 300"/>
              <a:gd name="T1" fmla="*/ 82 h 121"/>
              <a:gd name="T2" fmla="*/ 236 w 300"/>
              <a:gd name="T3" fmla="*/ 92 h 121"/>
              <a:gd name="T4" fmla="*/ 259 w 300"/>
              <a:gd name="T5" fmla="*/ 64 h 121"/>
              <a:gd name="T6" fmla="*/ 285 w 300"/>
              <a:gd name="T7" fmla="*/ 59 h 121"/>
              <a:gd name="T8" fmla="*/ 236 w 300"/>
              <a:gd name="T9" fmla="*/ 3 h 121"/>
              <a:gd name="T10" fmla="*/ 261 w 300"/>
              <a:gd name="T11" fmla="*/ 107 h 121"/>
              <a:gd name="T12" fmla="*/ 264 w 300"/>
              <a:gd name="T13" fmla="*/ 95 h 121"/>
              <a:gd name="T14" fmla="*/ 225 w 300"/>
              <a:gd name="T15" fmla="*/ 69 h 121"/>
              <a:gd name="T16" fmla="*/ 207 w 300"/>
              <a:gd name="T17" fmla="*/ 92 h 121"/>
              <a:gd name="T18" fmla="*/ 165 w 300"/>
              <a:gd name="T19" fmla="*/ 92 h 121"/>
              <a:gd name="T20" fmla="*/ 225 w 300"/>
              <a:gd name="T21" fmla="*/ 3 h 121"/>
              <a:gd name="T22" fmla="*/ 181 w 300"/>
              <a:gd name="T23" fmla="*/ 92 h 121"/>
              <a:gd name="T24" fmla="*/ 153 w 300"/>
              <a:gd name="T25" fmla="*/ 55 h 121"/>
              <a:gd name="T26" fmla="*/ 111 w 300"/>
              <a:gd name="T27" fmla="*/ 92 h 121"/>
              <a:gd name="T28" fmla="*/ 103 w 300"/>
              <a:gd name="T29" fmla="*/ 55 h 121"/>
              <a:gd name="T30" fmla="*/ 153 w 300"/>
              <a:gd name="T31" fmla="*/ 3 h 121"/>
              <a:gd name="T32" fmla="*/ 150 w 300"/>
              <a:gd name="T33" fmla="*/ 69 h 121"/>
              <a:gd name="T34" fmla="*/ 98 w 300"/>
              <a:gd name="T35" fmla="*/ 83 h 121"/>
              <a:gd name="T36" fmla="*/ 94 w 300"/>
              <a:gd name="T37" fmla="*/ 83 h 121"/>
              <a:gd name="T38" fmla="*/ 93 w 300"/>
              <a:gd name="T39" fmla="*/ 73 h 121"/>
              <a:gd name="T40" fmla="*/ 100 w 300"/>
              <a:gd name="T41" fmla="*/ 65 h 121"/>
              <a:gd name="T42" fmla="*/ 98 w 300"/>
              <a:gd name="T43" fmla="*/ 83 h 121"/>
              <a:gd name="T44" fmla="*/ 71 w 300"/>
              <a:gd name="T45" fmla="*/ 91 h 121"/>
              <a:gd name="T46" fmla="*/ 39 w 300"/>
              <a:gd name="T47" fmla="*/ 87 h 121"/>
              <a:gd name="T48" fmla="*/ 26 w 300"/>
              <a:gd name="T49" fmla="*/ 82 h 121"/>
              <a:gd name="T50" fmla="*/ 19 w 300"/>
              <a:gd name="T51" fmla="*/ 3 h 121"/>
              <a:gd name="T52" fmla="*/ 233 w 300"/>
              <a:gd name="T53" fmla="*/ 0 h 121"/>
              <a:gd name="T54" fmla="*/ 228 w 300"/>
              <a:gd name="T55" fmla="*/ 0 h 121"/>
              <a:gd name="T56" fmla="*/ 155 w 300"/>
              <a:gd name="T57" fmla="*/ 55 h 121"/>
              <a:gd name="T58" fmla="*/ 89 w 300"/>
              <a:gd name="T59" fmla="*/ 55 h 121"/>
              <a:gd name="T60" fmla="*/ 17 w 300"/>
              <a:gd name="T61" fmla="*/ 0 h 121"/>
              <a:gd name="T62" fmla="*/ 15 w 300"/>
              <a:gd name="T63" fmla="*/ 120 h 121"/>
              <a:gd name="T64" fmla="*/ 37 w 300"/>
              <a:gd name="T65" fmla="*/ 120 h 121"/>
              <a:gd name="T66" fmla="*/ 70 w 300"/>
              <a:gd name="T67" fmla="*/ 95 h 121"/>
              <a:gd name="T68" fmla="*/ 86 w 300"/>
              <a:gd name="T69" fmla="*/ 95 h 121"/>
              <a:gd name="T70" fmla="*/ 95 w 300"/>
              <a:gd name="T71" fmla="*/ 95 h 121"/>
              <a:gd name="T72" fmla="*/ 119 w 300"/>
              <a:gd name="T73" fmla="*/ 120 h 121"/>
              <a:gd name="T74" fmla="*/ 150 w 300"/>
              <a:gd name="T75" fmla="*/ 95 h 121"/>
              <a:gd name="T76" fmla="*/ 180 w 300"/>
              <a:gd name="T77" fmla="*/ 95 h 121"/>
              <a:gd name="T78" fmla="*/ 201 w 300"/>
              <a:gd name="T79" fmla="*/ 120 h 121"/>
              <a:gd name="T80" fmla="*/ 223 w 300"/>
              <a:gd name="T81" fmla="*/ 114 h 121"/>
              <a:gd name="T82" fmla="*/ 281 w 300"/>
              <a:gd name="T83" fmla="*/ 95 h 121"/>
              <a:gd name="T84" fmla="*/ 233 w 300"/>
              <a:gd name="T85"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0" h="121">
                <a:moveTo>
                  <a:pt x="298" y="92"/>
                </a:moveTo>
                <a:cubicBezTo>
                  <a:pt x="282" y="92"/>
                  <a:pt x="282" y="92"/>
                  <a:pt x="282" y="92"/>
                </a:cubicBezTo>
                <a:cubicBezTo>
                  <a:pt x="285" y="82"/>
                  <a:pt x="285" y="82"/>
                  <a:pt x="285" y="82"/>
                </a:cubicBezTo>
                <a:cubicBezTo>
                  <a:pt x="253" y="82"/>
                  <a:pt x="253" y="82"/>
                  <a:pt x="253" y="82"/>
                </a:cubicBezTo>
                <a:cubicBezTo>
                  <a:pt x="251" y="92"/>
                  <a:pt x="251" y="92"/>
                  <a:pt x="251" y="92"/>
                </a:cubicBezTo>
                <a:cubicBezTo>
                  <a:pt x="236" y="92"/>
                  <a:pt x="236" y="92"/>
                  <a:pt x="236" y="92"/>
                </a:cubicBezTo>
                <a:cubicBezTo>
                  <a:pt x="236" y="90"/>
                  <a:pt x="236" y="90"/>
                  <a:pt x="236" y="90"/>
                </a:cubicBezTo>
                <a:cubicBezTo>
                  <a:pt x="236" y="89"/>
                  <a:pt x="236" y="88"/>
                  <a:pt x="236" y="86"/>
                </a:cubicBezTo>
                <a:cubicBezTo>
                  <a:pt x="239" y="75"/>
                  <a:pt x="246" y="64"/>
                  <a:pt x="259" y="64"/>
                </a:cubicBezTo>
                <a:cubicBezTo>
                  <a:pt x="264" y="64"/>
                  <a:pt x="269" y="66"/>
                  <a:pt x="268" y="73"/>
                </a:cubicBezTo>
                <a:cubicBezTo>
                  <a:pt x="287" y="73"/>
                  <a:pt x="287" y="73"/>
                  <a:pt x="287" y="73"/>
                </a:cubicBezTo>
                <a:cubicBezTo>
                  <a:pt x="288" y="70"/>
                  <a:pt x="289" y="64"/>
                  <a:pt x="285" y="59"/>
                </a:cubicBezTo>
                <a:cubicBezTo>
                  <a:pt x="281" y="54"/>
                  <a:pt x="273" y="52"/>
                  <a:pt x="263" y="52"/>
                </a:cubicBezTo>
                <a:cubicBezTo>
                  <a:pt x="256" y="52"/>
                  <a:pt x="245" y="53"/>
                  <a:pt x="236" y="59"/>
                </a:cubicBezTo>
                <a:cubicBezTo>
                  <a:pt x="236" y="3"/>
                  <a:pt x="236" y="3"/>
                  <a:pt x="236" y="3"/>
                </a:cubicBezTo>
                <a:cubicBezTo>
                  <a:pt x="298" y="3"/>
                  <a:pt x="298" y="3"/>
                  <a:pt x="298" y="3"/>
                </a:cubicBezTo>
                <a:lnTo>
                  <a:pt x="298" y="92"/>
                </a:lnTo>
                <a:close/>
                <a:moveTo>
                  <a:pt x="261" y="107"/>
                </a:moveTo>
                <a:cubicBezTo>
                  <a:pt x="257" y="108"/>
                  <a:pt x="254" y="108"/>
                  <a:pt x="251" y="108"/>
                </a:cubicBezTo>
                <a:cubicBezTo>
                  <a:pt x="242" y="108"/>
                  <a:pt x="235" y="104"/>
                  <a:pt x="235" y="95"/>
                </a:cubicBezTo>
                <a:cubicBezTo>
                  <a:pt x="264" y="95"/>
                  <a:pt x="264" y="95"/>
                  <a:pt x="264" y="95"/>
                </a:cubicBezTo>
                <a:lnTo>
                  <a:pt x="261" y="107"/>
                </a:lnTo>
                <a:close/>
                <a:moveTo>
                  <a:pt x="225" y="56"/>
                </a:moveTo>
                <a:cubicBezTo>
                  <a:pt x="225" y="69"/>
                  <a:pt x="225" y="69"/>
                  <a:pt x="225" y="69"/>
                </a:cubicBezTo>
                <a:cubicBezTo>
                  <a:pt x="221" y="75"/>
                  <a:pt x="218" y="81"/>
                  <a:pt x="217" y="87"/>
                </a:cubicBezTo>
                <a:cubicBezTo>
                  <a:pt x="217" y="89"/>
                  <a:pt x="216" y="90"/>
                  <a:pt x="216" y="92"/>
                </a:cubicBezTo>
                <a:cubicBezTo>
                  <a:pt x="207" y="92"/>
                  <a:pt x="207" y="92"/>
                  <a:pt x="207" y="92"/>
                </a:cubicBezTo>
                <a:cubicBezTo>
                  <a:pt x="215" y="55"/>
                  <a:pt x="215" y="55"/>
                  <a:pt x="215" y="55"/>
                </a:cubicBezTo>
                <a:cubicBezTo>
                  <a:pt x="188" y="55"/>
                  <a:pt x="188" y="55"/>
                  <a:pt x="188" y="55"/>
                </a:cubicBezTo>
                <a:cubicBezTo>
                  <a:pt x="165" y="92"/>
                  <a:pt x="165" y="92"/>
                  <a:pt x="165" y="92"/>
                </a:cubicBezTo>
                <a:cubicBezTo>
                  <a:pt x="163" y="92"/>
                  <a:pt x="163" y="92"/>
                  <a:pt x="163" y="92"/>
                </a:cubicBezTo>
                <a:cubicBezTo>
                  <a:pt x="163" y="3"/>
                  <a:pt x="163" y="3"/>
                  <a:pt x="163" y="3"/>
                </a:cubicBezTo>
                <a:cubicBezTo>
                  <a:pt x="225" y="3"/>
                  <a:pt x="225" y="3"/>
                  <a:pt x="225" y="3"/>
                </a:cubicBezTo>
                <a:lnTo>
                  <a:pt x="225" y="56"/>
                </a:lnTo>
                <a:close/>
                <a:moveTo>
                  <a:pt x="191" y="92"/>
                </a:moveTo>
                <a:cubicBezTo>
                  <a:pt x="181" y="92"/>
                  <a:pt x="181" y="92"/>
                  <a:pt x="181" y="92"/>
                </a:cubicBezTo>
                <a:cubicBezTo>
                  <a:pt x="195" y="70"/>
                  <a:pt x="195" y="70"/>
                  <a:pt x="195" y="70"/>
                </a:cubicBezTo>
                <a:lnTo>
                  <a:pt x="191" y="92"/>
                </a:lnTo>
                <a:close/>
                <a:moveTo>
                  <a:pt x="153" y="55"/>
                </a:moveTo>
                <a:cubicBezTo>
                  <a:pt x="138" y="55"/>
                  <a:pt x="138" y="55"/>
                  <a:pt x="138" y="55"/>
                </a:cubicBezTo>
                <a:cubicBezTo>
                  <a:pt x="127" y="92"/>
                  <a:pt x="127" y="92"/>
                  <a:pt x="127" y="92"/>
                </a:cubicBezTo>
                <a:cubicBezTo>
                  <a:pt x="111" y="92"/>
                  <a:pt x="111" y="92"/>
                  <a:pt x="111" y="92"/>
                </a:cubicBezTo>
                <a:cubicBezTo>
                  <a:pt x="119" y="89"/>
                  <a:pt x="124" y="83"/>
                  <a:pt x="126" y="74"/>
                </a:cubicBezTo>
                <a:cubicBezTo>
                  <a:pt x="127" y="68"/>
                  <a:pt x="126" y="63"/>
                  <a:pt x="123" y="60"/>
                </a:cubicBezTo>
                <a:cubicBezTo>
                  <a:pt x="119" y="55"/>
                  <a:pt x="111" y="55"/>
                  <a:pt x="103" y="55"/>
                </a:cubicBezTo>
                <a:cubicBezTo>
                  <a:pt x="102" y="55"/>
                  <a:pt x="91" y="55"/>
                  <a:pt x="91" y="55"/>
                </a:cubicBezTo>
                <a:cubicBezTo>
                  <a:pt x="91" y="3"/>
                  <a:pt x="91" y="3"/>
                  <a:pt x="91" y="3"/>
                </a:cubicBezTo>
                <a:cubicBezTo>
                  <a:pt x="153" y="3"/>
                  <a:pt x="153" y="3"/>
                  <a:pt x="153" y="3"/>
                </a:cubicBezTo>
                <a:lnTo>
                  <a:pt x="153" y="55"/>
                </a:lnTo>
                <a:close/>
                <a:moveTo>
                  <a:pt x="143" y="92"/>
                </a:moveTo>
                <a:cubicBezTo>
                  <a:pt x="150" y="69"/>
                  <a:pt x="150" y="69"/>
                  <a:pt x="150" y="69"/>
                </a:cubicBezTo>
                <a:cubicBezTo>
                  <a:pt x="150" y="92"/>
                  <a:pt x="150" y="92"/>
                  <a:pt x="150" y="92"/>
                </a:cubicBezTo>
                <a:lnTo>
                  <a:pt x="143" y="92"/>
                </a:lnTo>
                <a:close/>
                <a:moveTo>
                  <a:pt x="98" y="83"/>
                </a:moveTo>
                <a:cubicBezTo>
                  <a:pt x="98" y="83"/>
                  <a:pt x="98" y="83"/>
                  <a:pt x="98" y="83"/>
                </a:cubicBezTo>
                <a:cubicBezTo>
                  <a:pt x="97" y="83"/>
                  <a:pt x="97" y="83"/>
                  <a:pt x="96" y="83"/>
                </a:cubicBezTo>
                <a:cubicBezTo>
                  <a:pt x="95" y="83"/>
                  <a:pt x="95" y="83"/>
                  <a:pt x="94" y="83"/>
                </a:cubicBezTo>
                <a:cubicBezTo>
                  <a:pt x="90" y="83"/>
                  <a:pt x="90" y="83"/>
                  <a:pt x="90" y="83"/>
                </a:cubicBezTo>
                <a:cubicBezTo>
                  <a:pt x="92" y="77"/>
                  <a:pt x="92" y="77"/>
                  <a:pt x="92" y="77"/>
                </a:cubicBezTo>
                <a:cubicBezTo>
                  <a:pt x="93" y="73"/>
                  <a:pt x="93" y="73"/>
                  <a:pt x="93" y="73"/>
                </a:cubicBezTo>
                <a:cubicBezTo>
                  <a:pt x="95" y="65"/>
                  <a:pt x="95" y="65"/>
                  <a:pt x="95" y="65"/>
                </a:cubicBezTo>
                <a:cubicBezTo>
                  <a:pt x="96" y="65"/>
                  <a:pt x="97" y="65"/>
                  <a:pt x="97" y="65"/>
                </a:cubicBezTo>
                <a:cubicBezTo>
                  <a:pt x="98" y="65"/>
                  <a:pt x="99" y="65"/>
                  <a:pt x="100" y="65"/>
                </a:cubicBezTo>
                <a:cubicBezTo>
                  <a:pt x="106" y="65"/>
                  <a:pt x="109" y="66"/>
                  <a:pt x="110" y="67"/>
                </a:cubicBezTo>
                <a:cubicBezTo>
                  <a:pt x="111" y="69"/>
                  <a:pt x="111" y="71"/>
                  <a:pt x="110" y="74"/>
                </a:cubicBezTo>
                <a:cubicBezTo>
                  <a:pt x="108" y="80"/>
                  <a:pt x="106" y="83"/>
                  <a:pt x="98" y="83"/>
                </a:cubicBezTo>
                <a:moveTo>
                  <a:pt x="81" y="58"/>
                </a:moveTo>
                <a:cubicBezTo>
                  <a:pt x="80" y="62"/>
                  <a:pt x="80" y="62"/>
                  <a:pt x="80" y="62"/>
                </a:cubicBezTo>
                <a:cubicBezTo>
                  <a:pt x="71" y="91"/>
                  <a:pt x="71" y="91"/>
                  <a:pt x="71" y="91"/>
                </a:cubicBezTo>
                <a:cubicBezTo>
                  <a:pt x="71" y="92"/>
                  <a:pt x="71" y="92"/>
                  <a:pt x="71" y="92"/>
                </a:cubicBezTo>
                <a:cubicBezTo>
                  <a:pt x="42" y="92"/>
                  <a:pt x="42" y="92"/>
                  <a:pt x="42" y="92"/>
                </a:cubicBezTo>
                <a:cubicBezTo>
                  <a:pt x="39" y="87"/>
                  <a:pt x="39" y="87"/>
                  <a:pt x="39" y="87"/>
                </a:cubicBezTo>
                <a:cubicBezTo>
                  <a:pt x="71" y="55"/>
                  <a:pt x="71" y="55"/>
                  <a:pt x="71" y="55"/>
                </a:cubicBezTo>
                <a:cubicBezTo>
                  <a:pt x="50" y="55"/>
                  <a:pt x="50" y="55"/>
                  <a:pt x="50" y="55"/>
                </a:cubicBezTo>
                <a:cubicBezTo>
                  <a:pt x="26" y="82"/>
                  <a:pt x="26" y="82"/>
                  <a:pt x="26" y="82"/>
                </a:cubicBezTo>
                <a:cubicBezTo>
                  <a:pt x="34" y="55"/>
                  <a:pt x="34" y="55"/>
                  <a:pt x="34" y="55"/>
                </a:cubicBezTo>
                <a:cubicBezTo>
                  <a:pt x="19" y="55"/>
                  <a:pt x="19" y="55"/>
                  <a:pt x="19" y="55"/>
                </a:cubicBezTo>
                <a:cubicBezTo>
                  <a:pt x="19" y="3"/>
                  <a:pt x="19" y="3"/>
                  <a:pt x="19" y="3"/>
                </a:cubicBezTo>
                <a:cubicBezTo>
                  <a:pt x="81" y="3"/>
                  <a:pt x="81" y="3"/>
                  <a:pt x="81" y="3"/>
                </a:cubicBezTo>
                <a:lnTo>
                  <a:pt x="81" y="58"/>
                </a:lnTo>
                <a:close/>
                <a:moveTo>
                  <a:pt x="233" y="0"/>
                </a:moveTo>
                <a:cubicBezTo>
                  <a:pt x="233" y="61"/>
                  <a:pt x="233" y="61"/>
                  <a:pt x="233" y="61"/>
                </a:cubicBezTo>
                <a:cubicBezTo>
                  <a:pt x="231" y="62"/>
                  <a:pt x="229" y="64"/>
                  <a:pt x="228" y="66"/>
                </a:cubicBezTo>
                <a:cubicBezTo>
                  <a:pt x="228" y="0"/>
                  <a:pt x="228" y="0"/>
                  <a:pt x="228" y="0"/>
                </a:cubicBezTo>
                <a:cubicBezTo>
                  <a:pt x="161" y="0"/>
                  <a:pt x="161" y="0"/>
                  <a:pt x="161" y="0"/>
                </a:cubicBezTo>
                <a:cubicBezTo>
                  <a:pt x="161" y="55"/>
                  <a:pt x="161" y="55"/>
                  <a:pt x="161" y="55"/>
                </a:cubicBezTo>
                <a:cubicBezTo>
                  <a:pt x="155" y="55"/>
                  <a:pt x="155" y="55"/>
                  <a:pt x="155" y="55"/>
                </a:cubicBezTo>
                <a:cubicBezTo>
                  <a:pt x="155" y="0"/>
                  <a:pt x="155" y="0"/>
                  <a:pt x="155" y="0"/>
                </a:cubicBezTo>
                <a:cubicBezTo>
                  <a:pt x="89" y="0"/>
                  <a:pt x="89" y="0"/>
                  <a:pt x="89" y="0"/>
                </a:cubicBezTo>
                <a:cubicBezTo>
                  <a:pt x="89" y="55"/>
                  <a:pt x="89" y="55"/>
                  <a:pt x="89" y="55"/>
                </a:cubicBezTo>
                <a:cubicBezTo>
                  <a:pt x="83" y="55"/>
                  <a:pt x="83" y="55"/>
                  <a:pt x="83" y="55"/>
                </a:cubicBezTo>
                <a:cubicBezTo>
                  <a:pt x="83" y="0"/>
                  <a:pt x="83" y="0"/>
                  <a:pt x="83" y="0"/>
                </a:cubicBezTo>
                <a:cubicBezTo>
                  <a:pt x="17" y="0"/>
                  <a:pt x="17" y="0"/>
                  <a:pt x="17" y="0"/>
                </a:cubicBezTo>
                <a:cubicBezTo>
                  <a:pt x="17" y="63"/>
                  <a:pt x="17" y="63"/>
                  <a:pt x="17" y="63"/>
                </a:cubicBezTo>
                <a:cubicBezTo>
                  <a:pt x="0" y="120"/>
                  <a:pt x="0" y="120"/>
                  <a:pt x="0" y="120"/>
                </a:cubicBezTo>
                <a:cubicBezTo>
                  <a:pt x="15" y="120"/>
                  <a:pt x="15" y="120"/>
                  <a:pt x="15" y="120"/>
                </a:cubicBezTo>
                <a:cubicBezTo>
                  <a:pt x="22" y="95"/>
                  <a:pt x="22" y="95"/>
                  <a:pt x="22" y="95"/>
                </a:cubicBezTo>
                <a:cubicBezTo>
                  <a:pt x="24" y="95"/>
                  <a:pt x="24" y="95"/>
                  <a:pt x="24" y="95"/>
                </a:cubicBezTo>
                <a:cubicBezTo>
                  <a:pt x="37" y="120"/>
                  <a:pt x="37" y="120"/>
                  <a:pt x="37" y="120"/>
                </a:cubicBezTo>
                <a:cubicBezTo>
                  <a:pt x="55" y="120"/>
                  <a:pt x="55" y="120"/>
                  <a:pt x="55" y="120"/>
                </a:cubicBezTo>
                <a:cubicBezTo>
                  <a:pt x="43" y="95"/>
                  <a:pt x="43" y="95"/>
                  <a:pt x="43" y="95"/>
                </a:cubicBezTo>
                <a:cubicBezTo>
                  <a:pt x="70" y="95"/>
                  <a:pt x="70" y="95"/>
                  <a:pt x="70" y="95"/>
                </a:cubicBezTo>
                <a:cubicBezTo>
                  <a:pt x="62" y="120"/>
                  <a:pt x="62" y="120"/>
                  <a:pt x="62" y="120"/>
                </a:cubicBezTo>
                <a:cubicBezTo>
                  <a:pt x="79" y="120"/>
                  <a:pt x="79" y="120"/>
                  <a:pt x="79" y="120"/>
                </a:cubicBezTo>
                <a:cubicBezTo>
                  <a:pt x="86" y="95"/>
                  <a:pt x="86" y="95"/>
                  <a:pt x="86" y="95"/>
                </a:cubicBezTo>
                <a:cubicBezTo>
                  <a:pt x="90" y="95"/>
                  <a:pt x="90" y="95"/>
                  <a:pt x="90" y="95"/>
                </a:cubicBezTo>
                <a:cubicBezTo>
                  <a:pt x="90" y="95"/>
                  <a:pt x="90" y="95"/>
                  <a:pt x="90" y="95"/>
                </a:cubicBezTo>
                <a:cubicBezTo>
                  <a:pt x="95" y="95"/>
                  <a:pt x="95" y="95"/>
                  <a:pt x="95" y="95"/>
                </a:cubicBezTo>
                <a:cubicBezTo>
                  <a:pt x="95" y="95"/>
                  <a:pt x="95" y="95"/>
                  <a:pt x="95" y="95"/>
                </a:cubicBezTo>
                <a:cubicBezTo>
                  <a:pt x="126" y="95"/>
                  <a:pt x="126" y="95"/>
                  <a:pt x="126" y="95"/>
                </a:cubicBezTo>
                <a:cubicBezTo>
                  <a:pt x="119" y="120"/>
                  <a:pt x="119" y="120"/>
                  <a:pt x="119" y="120"/>
                </a:cubicBezTo>
                <a:cubicBezTo>
                  <a:pt x="136" y="120"/>
                  <a:pt x="136" y="120"/>
                  <a:pt x="136" y="120"/>
                </a:cubicBezTo>
                <a:cubicBezTo>
                  <a:pt x="143" y="95"/>
                  <a:pt x="143" y="95"/>
                  <a:pt x="143" y="95"/>
                </a:cubicBezTo>
                <a:cubicBezTo>
                  <a:pt x="150" y="95"/>
                  <a:pt x="150" y="95"/>
                  <a:pt x="150" y="95"/>
                </a:cubicBezTo>
                <a:cubicBezTo>
                  <a:pt x="150" y="120"/>
                  <a:pt x="150" y="120"/>
                  <a:pt x="150" y="120"/>
                </a:cubicBezTo>
                <a:cubicBezTo>
                  <a:pt x="164" y="120"/>
                  <a:pt x="164" y="120"/>
                  <a:pt x="164" y="120"/>
                </a:cubicBezTo>
                <a:cubicBezTo>
                  <a:pt x="180" y="95"/>
                  <a:pt x="180" y="95"/>
                  <a:pt x="180" y="95"/>
                </a:cubicBezTo>
                <a:cubicBezTo>
                  <a:pt x="190" y="95"/>
                  <a:pt x="190" y="95"/>
                  <a:pt x="190" y="95"/>
                </a:cubicBezTo>
                <a:cubicBezTo>
                  <a:pt x="185" y="120"/>
                  <a:pt x="185" y="120"/>
                  <a:pt x="185" y="120"/>
                </a:cubicBezTo>
                <a:cubicBezTo>
                  <a:pt x="201" y="120"/>
                  <a:pt x="201" y="120"/>
                  <a:pt x="201" y="120"/>
                </a:cubicBezTo>
                <a:cubicBezTo>
                  <a:pt x="206" y="95"/>
                  <a:pt x="206" y="95"/>
                  <a:pt x="206" y="95"/>
                </a:cubicBezTo>
                <a:cubicBezTo>
                  <a:pt x="216" y="95"/>
                  <a:pt x="216" y="95"/>
                  <a:pt x="216" y="95"/>
                </a:cubicBezTo>
                <a:cubicBezTo>
                  <a:pt x="215" y="102"/>
                  <a:pt x="217" y="109"/>
                  <a:pt x="223" y="114"/>
                </a:cubicBezTo>
                <a:cubicBezTo>
                  <a:pt x="229" y="120"/>
                  <a:pt x="238" y="121"/>
                  <a:pt x="246" y="121"/>
                </a:cubicBezTo>
                <a:cubicBezTo>
                  <a:pt x="255" y="121"/>
                  <a:pt x="266" y="120"/>
                  <a:pt x="276" y="117"/>
                </a:cubicBezTo>
                <a:cubicBezTo>
                  <a:pt x="281" y="95"/>
                  <a:pt x="281" y="95"/>
                  <a:pt x="281" y="95"/>
                </a:cubicBezTo>
                <a:cubicBezTo>
                  <a:pt x="300" y="95"/>
                  <a:pt x="300" y="95"/>
                  <a:pt x="300" y="95"/>
                </a:cubicBezTo>
                <a:cubicBezTo>
                  <a:pt x="300" y="0"/>
                  <a:pt x="300" y="0"/>
                  <a:pt x="300" y="0"/>
                </a:cubicBezTo>
                <a:lnTo>
                  <a:pt x="233" y="0"/>
                </a:lnTo>
                <a:close/>
              </a:path>
            </a:pathLst>
          </a:custGeom>
          <a:solidFill>
            <a:srgbClr val="0046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67799">
              <a:defRPr/>
            </a:pPr>
            <a:endParaRPr lang="fr-FR" sz="1841" dirty="0">
              <a:solidFill>
                <a:prstClr val="black"/>
              </a:solidFill>
            </a:endParaRPr>
          </a:p>
        </p:txBody>
      </p:sp>
      <p:sp>
        <p:nvSpPr>
          <p:cNvPr id="5" name="Espace réservé du texte 4"/>
          <p:cNvSpPr>
            <a:spLocks noGrp="1"/>
          </p:cNvSpPr>
          <p:nvPr>
            <p:ph type="body" sz="quarter" idx="10"/>
          </p:nvPr>
        </p:nvSpPr>
        <p:spPr>
          <a:xfrm>
            <a:off x="2536000" y="1427099"/>
            <a:ext cx="7635113" cy="5168964"/>
          </a:xfrm>
        </p:spPr>
        <p:txBody>
          <a:bodyPr/>
          <a:lstStyle>
            <a:lvl1pPr eaLnBrk="1" hangingPunct="1">
              <a:lnSpc>
                <a:spcPct val="70000"/>
              </a:lnSpc>
              <a:defRPr lang="fr-FR" sz="8797" b="0" dirty="0">
                <a:solidFill>
                  <a:srgbClr val="00338D"/>
                </a:solidFill>
                <a:latin typeface="KPMG Extralight" panose="020B0303030202040204" pitchFamily="34" charset="0"/>
                <a:cs typeface="KPMG Extralight" panose="020B0303030202040204" pitchFamily="34" charset="0"/>
              </a:defRPr>
            </a:lvl1pPr>
            <a:lvl2pPr>
              <a:spcBef>
                <a:spcPts val="2399"/>
              </a:spcBef>
              <a:spcAft>
                <a:spcPts val="0"/>
              </a:spcAft>
              <a:defRPr sz="1499">
                <a:solidFill>
                  <a:srgbClr val="00338D"/>
                </a:solidFill>
              </a:defRPr>
            </a:lvl2pPr>
          </a:lstStyle>
          <a:p>
            <a:pPr lvl="0"/>
            <a:r>
              <a:rPr lang="fr-FR" dirty="0"/>
              <a:t>Modifiez les styles du texte du masque</a:t>
            </a:r>
          </a:p>
          <a:p>
            <a:pPr lvl="1"/>
            <a:r>
              <a:rPr lang="fr-FR" dirty="0"/>
              <a:t>Deuxième niveau</a:t>
            </a:r>
          </a:p>
        </p:txBody>
      </p:sp>
    </p:spTree>
    <p:extLst>
      <p:ext uri="{BB962C8B-B14F-4D97-AF65-F5344CB8AC3E}">
        <p14:creationId xmlns:p14="http://schemas.microsoft.com/office/powerpoint/2010/main" val="32918924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DIVIDER ONE">
    <p:spTree>
      <p:nvGrpSpPr>
        <p:cNvPr id="1" name=""/>
        <p:cNvGrpSpPr/>
        <p:nvPr/>
      </p:nvGrpSpPr>
      <p:grpSpPr>
        <a:xfrm>
          <a:off x="0" y="0"/>
          <a:ext cx="0" cy="0"/>
          <a:chOff x="0" y="0"/>
          <a:chExt cx="0" cy="0"/>
        </a:xfrm>
      </p:grpSpPr>
      <p:sp>
        <p:nvSpPr>
          <p:cNvPr id="3" name="Rectangle 2"/>
          <p:cNvSpPr/>
          <p:nvPr userDrawn="1"/>
        </p:nvSpPr>
        <p:spPr>
          <a:xfrm>
            <a:off x="1" y="6596063"/>
            <a:ext cx="10691813" cy="9636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67799">
              <a:defRPr/>
            </a:pPr>
            <a:endParaRPr lang="fr-FR" sz="1841" dirty="0">
              <a:solidFill>
                <a:prstClr val="white"/>
              </a:solidFill>
            </a:endParaRPr>
          </a:p>
        </p:txBody>
      </p:sp>
      <p:sp>
        <p:nvSpPr>
          <p:cNvPr id="4" name="object 4"/>
          <p:cNvSpPr/>
          <p:nvPr userDrawn="1"/>
        </p:nvSpPr>
        <p:spPr>
          <a:xfrm>
            <a:off x="0" y="1"/>
            <a:ext cx="214153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A3A1"/>
          </a:solidFill>
        </p:spPr>
        <p:txBody>
          <a:bodyPr lIns="0" tIns="0" rIns="0" bIns="0"/>
          <a:lstStyle/>
          <a:p>
            <a:pPr defTabSz="467799">
              <a:defRPr/>
            </a:pPr>
            <a:endParaRPr sz="1750" dirty="0">
              <a:solidFill>
                <a:prstClr val="black"/>
              </a:solidFill>
            </a:endParaRPr>
          </a:p>
        </p:txBody>
      </p:sp>
      <p:sp>
        <p:nvSpPr>
          <p:cNvPr id="6" name="Freeform 5"/>
          <p:cNvSpPr>
            <a:spLocks noEditPoints="1"/>
          </p:cNvSpPr>
          <p:nvPr userDrawn="1"/>
        </p:nvSpPr>
        <p:spPr bwMode="auto">
          <a:xfrm>
            <a:off x="2633664" y="760413"/>
            <a:ext cx="898525" cy="366712"/>
          </a:xfrm>
          <a:custGeom>
            <a:avLst/>
            <a:gdLst>
              <a:gd name="T0" fmla="*/ 285 w 300"/>
              <a:gd name="T1" fmla="*/ 82 h 121"/>
              <a:gd name="T2" fmla="*/ 236 w 300"/>
              <a:gd name="T3" fmla="*/ 92 h 121"/>
              <a:gd name="T4" fmla="*/ 259 w 300"/>
              <a:gd name="T5" fmla="*/ 64 h 121"/>
              <a:gd name="T6" fmla="*/ 285 w 300"/>
              <a:gd name="T7" fmla="*/ 59 h 121"/>
              <a:gd name="T8" fmla="*/ 236 w 300"/>
              <a:gd name="T9" fmla="*/ 3 h 121"/>
              <a:gd name="T10" fmla="*/ 261 w 300"/>
              <a:gd name="T11" fmla="*/ 107 h 121"/>
              <a:gd name="T12" fmla="*/ 264 w 300"/>
              <a:gd name="T13" fmla="*/ 95 h 121"/>
              <a:gd name="T14" fmla="*/ 225 w 300"/>
              <a:gd name="T15" fmla="*/ 69 h 121"/>
              <a:gd name="T16" fmla="*/ 207 w 300"/>
              <a:gd name="T17" fmla="*/ 92 h 121"/>
              <a:gd name="T18" fmla="*/ 165 w 300"/>
              <a:gd name="T19" fmla="*/ 92 h 121"/>
              <a:gd name="T20" fmla="*/ 225 w 300"/>
              <a:gd name="T21" fmla="*/ 3 h 121"/>
              <a:gd name="T22" fmla="*/ 181 w 300"/>
              <a:gd name="T23" fmla="*/ 92 h 121"/>
              <a:gd name="T24" fmla="*/ 153 w 300"/>
              <a:gd name="T25" fmla="*/ 55 h 121"/>
              <a:gd name="T26" fmla="*/ 111 w 300"/>
              <a:gd name="T27" fmla="*/ 92 h 121"/>
              <a:gd name="T28" fmla="*/ 103 w 300"/>
              <a:gd name="T29" fmla="*/ 55 h 121"/>
              <a:gd name="T30" fmla="*/ 153 w 300"/>
              <a:gd name="T31" fmla="*/ 3 h 121"/>
              <a:gd name="T32" fmla="*/ 150 w 300"/>
              <a:gd name="T33" fmla="*/ 69 h 121"/>
              <a:gd name="T34" fmla="*/ 98 w 300"/>
              <a:gd name="T35" fmla="*/ 83 h 121"/>
              <a:gd name="T36" fmla="*/ 94 w 300"/>
              <a:gd name="T37" fmla="*/ 83 h 121"/>
              <a:gd name="T38" fmla="*/ 93 w 300"/>
              <a:gd name="T39" fmla="*/ 73 h 121"/>
              <a:gd name="T40" fmla="*/ 100 w 300"/>
              <a:gd name="T41" fmla="*/ 65 h 121"/>
              <a:gd name="T42" fmla="*/ 98 w 300"/>
              <a:gd name="T43" fmla="*/ 83 h 121"/>
              <a:gd name="T44" fmla="*/ 71 w 300"/>
              <a:gd name="T45" fmla="*/ 91 h 121"/>
              <a:gd name="T46" fmla="*/ 39 w 300"/>
              <a:gd name="T47" fmla="*/ 87 h 121"/>
              <a:gd name="T48" fmla="*/ 26 w 300"/>
              <a:gd name="T49" fmla="*/ 82 h 121"/>
              <a:gd name="T50" fmla="*/ 19 w 300"/>
              <a:gd name="T51" fmla="*/ 3 h 121"/>
              <a:gd name="T52" fmla="*/ 233 w 300"/>
              <a:gd name="T53" fmla="*/ 0 h 121"/>
              <a:gd name="T54" fmla="*/ 228 w 300"/>
              <a:gd name="T55" fmla="*/ 0 h 121"/>
              <a:gd name="T56" fmla="*/ 155 w 300"/>
              <a:gd name="T57" fmla="*/ 55 h 121"/>
              <a:gd name="T58" fmla="*/ 89 w 300"/>
              <a:gd name="T59" fmla="*/ 55 h 121"/>
              <a:gd name="T60" fmla="*/ 17 w 300"/>
              <a:gd name="T61" fmla="*/ 0 h 121"/>
              <a:gd name="T62" fmla="*/ 15 w 300"/>
              <a:gd name="T63" fmla="*/ 120 h 121"/>
              <a:gd name="T64" fmla="*/ 37 w 300"/>
              <a:gd name="T65" fmla="*/ 120 h 121"/>
              <a:gd name="T66" fmla="*/ 70 w 300"/>
              <a:gd name="T67" fmla="*/ 95 h 121"/>
              <a:gd name="T68" fmla="*/ 86 w 300"/>
              <a:gd name="T69" fmla="*/ 95 h 121"/>
              <a:gd name="T70" fmla="*/ 95 w 300"/>
              <a:gd name="T71" fmla="*/ 95 h 121"/>
              <a:gd name="T72" fmla="*/ 119 w 300"/>
              <a:gd name="T73" fmla="*/ 120 h 121"/>
              <a:gd name="T74" fmla="*/ 150 w 300"/>
              <a:gd name="T75" fmla="*/ 95 h 121"/>
              <a:gd name="T76" fmla="*/ 180 w 300"/>
              <a:gd name="T77" fmla="*/ 95 h 121"/>
              <a:gd name="T78" fmla="*/ 201 w 300"/>
              <a:gd name="T79" fmla="*/ 120 h 121"/>
              <a:gd name="T80" fmla="*/ 223 w 300"/>
              <a:gd name="T81" fmla="*/ 114 h 121"/>
              <a:gd name="T82" fmla="*/ 281 w 300"/>
              <a:gd name="T83" fmla="*/ 95 h 121"/>
              <a:gd name="T84" fmla="*/ 233 w 300"/>
              <a:gd name="T85"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0" h="121">
                <a:moveTo>
                  <a:pt x="298" y="92"/>
                </a:moveTo>
                <a:cubicBezTo>
                  <a:pt x="282" y="92"/>
                  <a:pt x="282" y="92"/>
                  <a:pt x="282" y="92"/>
                </a:cubicBezTo>
                <a:cubicBezTo>
                  <a:pt x="285" y="82"/>
                  <a:pt x="285" y="82"/>
                  <a:pt x="285" y="82"/>
                </a:cubicBezTo>
                <a:cubicBezTo>
                  <a:pt x="253" y="82"/>
                  <a:pt x="253" y="82"/>
                  <a:pt x="253" y="82"/>
                </a:cubicBezTo>
                <a:cubicBezTo>
                  <a:pt x="251" y="92"/>
                  <a:pt x="251" y="92"/>
                  <a:pt x="251" y="92"/>
                </a:cubicBezTo>
                <a:cubicBezTo>
                  <a:pt x="236" y="92"/>
                  <a:pt x="236" y="92"/>
                  <a:pt x="236" y="92"/>
                </a:cubicBezTo>
                <a:cubicBezTo>
                  <a:pt x="236" y="90"/>
                  <a:pt x="236" y="90"/>
                  <a:pt x="236" y="90"/>
                </a:cubicBezTo>
                <a:cubicBezTo>
                  <a:pt x="236" y="89"/>
                  <a:pt x="236" y="88"/>
                  <a:pt x="236" y="86"/>
                </a:cubicBezTo>
                <a:cubicBezTo>
                  <a:pt x="239" y="75"/>
                  <a:pt x="246" y="64"/>
                  <a:pt x="259" y="64"/>
                </a:cubicBezTo>
                <a:cubicBezTo>
                  <a:pt x="264" y="64"/>
                  <a:pt x="269" y="66"/>
                  <a:pt x="268" y="73"/>
                </a:cubicBezTo>
                <a:cubicBezTo>
                  <a:pt x="287" y="73"/>
                  <a:pt x="287" y="73"/>
                  <a:pt x="287" y="73"/>
                </a:cubicBezTo>
                <a:cubicBezTo>
                  <a:pt x="288" y="70"/>
                  <a:pt x="289" y="64"/>
                  <a:pt x="285" y="59"/>
                </a:cubicBezTo>
                <a:cubicBezTo>
                  <a:pt x="281" y="54"/>
                  <a:pt x="273" y="52"/>
                  <a:pt x="263" y="52"/>
                </a:cubicBezTo>
                <a:cubicBezTo>
                  <a:pt x="256" y="52"/>
                  <a:pt x="245" y="53"/>
                  <a:pt x="236" y="59"/>
                </a:cubicBezTo>
                <a:cubicBezTo>
                  <a:pt x="236" y="3"/>
                  <a:pt x="236" y="3"/>
                  <a:pt x="236" y="3"/>
                </a:cubicBezTo>
                <a:cubicBezTo>
                  <a:pt x="298" y="3"/>
                  <a:pt x="298" y="3"/>
                  <a:pt x="298" y="3"/>
                </a:cubicBezTo>
                <a:lnTo>
                  <a:pt x="298" y="92"/>
                </a:lnTo>
                <a:close/>
                <a:moveTo>
                  <a:pt x="261" y="107"/>
                </a:moveTo>
                <a:cubicBezTo>
                  <a:pt x="257" y="108"/>
                  <a:pt x="254" y="108"/>
                  <a:pt x="251" y="108"/>
                </a:cubicBezTo>
                <a:cubicBezTo>
                  <a:pt x="242" y="108"/>
                  <a:pt x="235" y="104"/>
                  <a:pt x="235" y="95"/>
                </a:cubicBezTo>
                <a:cubicBezTo>
                  <a:pt x="264" y="95"/>
                  <a:pt x="264" y="95"/>
                  <a:pt x="264" y="95"/>
                </a:cubicBezTo>
                <a:lnTo>
                  <a:pt x="261" y="107"/>
                </a:lnTo>
                <a:close/>
                <a:moveTo>
                  <a:pt x="225" y="56"/>
                </a:moveTo>
                <a:cubicBezTo>
                  <a:pt x="225" y="69"/>
                  <a:pt x="225" y="69"/>
                  <a:pt x="225" y="69"/>
                </a:cubicBezTo>
                <a:cubicBezTo>
                  <a:pt x="221" y="75"/>
                  <a:pt x="218" y="81"/>
                  <a:pt x="217" y="87"/>
                </a:cubicBezTo>
                <a:cubicBezTo>
                  <a:pt x="217" y="89"/>
                  <a:pt x="216" y="90"/>
                  <a:pt x="216" y="92"/>
                </a:cubicBezTo>
                <a:cubicBezTo>
                  <a:pt x="207" y="92"/>
                  <a:pt x="207" y="92"/>
                  <a:pt x="207" y="92"/>
                </a:cubicBezTo>
                <a:cubicBezTo>
                  <a:pt x="215" y="55"/>
                  <a:pt x="215" y="55"/>
                  <a:pt x="215" y="55"/>
                </a:cubicBezTo>
                <a:cubicBezTo>
                  <a:pt x="188" y="55"/>
                  <a:pt x="188" y="55"/>
                  <a:pt x="188" y="55"/>
                </a:cubicBezTo>
                <a:cubicBezTo>
                  <a:pt x="165" y="92"/>
                  <a:pt x="165" y="92"/>
                  <a:pt x="165" y="92"/>
                </a:cubicBezTo>
                <a:cubicBezTo>
                  <a:pt x="163" y="92"/>
                  <a:pt x="163" y="92"/>
                  <a:pt x="163" y="92"/>
                </a:cubicBezTo>
                <a:cubicBezTo>
                  <a:pt x="163" y="3"/>
                  <a:pt x="163" y="3"/>
                  <a:pt x="163" y="3"/>
                </a:cubicBezTo>
                <a:cubicBezTo>
                  <a:pt x="225" y="3"/>
                  <a:pt x="225" y="3"/>
                  <a:pt x="225" y="3"/>
                </a:cubicBezTo>
                <a:lnTo>
                  <a:pt x="225" y="56"/>
                </a:lnTo>
                <a:close/>
                <a:moveTo>
                  <a:pt x="191" y="92"/>
                </a:moveTo>
                <a:cubicBezTo>
                  <a:pt x="181" y="92"/>
                  <a:pt x="181" y="92"/>
                  <a:pt x="181" y="92"/>
                </a:cubicBezTo>
                <a:cubicBezTo>
                  <a:pt x="195" y="70"/>
                  <a:pt x="195" y="70"/>
                  <a:pt x="195" y="70"/>
                </a:cubicBezTo>
                <a:lnTo>
                  <a:pt x="191" y="92"/>
                </a:lnTo>
                <a:close/>
                <a:moveTo>
                  <a:pt x="153" y="55"/>
                </a:moveTo>
                <a:cubicBezTo>
                  <a:pt x="138" y="55"/>
                  <a:pt x="138" y="55"/>
                  <a:pt x="138" y="55"/>
                </a:cubicBezTo>
                <a:cubicBezTo>
                  <a:pt x="127" y="92"/>
                  <a:pt x="127" y="92"/>
                  <a:pt x="127" y="92"/>
                </a:cubicBezTo>
                <a:cubicBezTo>
                  <a:pt x="111" y="92"/>
                  <a:pt x="111" y="92"/>
                  <a:pt x="111" y="92"/>
                </a:cubicBezTo>
                <a:cubicBezTo>
                  <a:pt x="119" y="89"/>
                  <a:pt x="124" y="83"/>
                  <a:pt x="126" y="74"/>
                </a:cubicBezTo>
                <a:cubicBezTo>
                  <a:pt x="127" y="68"/>
                  <a:pt x="126" y="63"/>
                  <a:pt x="123" y="60"/>
                </a:cubicBezTo>
                <a:cubicBezTo>
                  <a:pt x="119" y="55"/>
                  <a:pt x="111" y="55"/>
                  <a:pt x="103" y="55"/>
                </a:cubicBezTo>
                <a:cubicBezTo>
                  <a:pt x="102" y="55"/>
                  <a:pt x="91" y="55"/>
                  <a:pt x="91" y="55"/>
                </a:cubicBezTo>
                <a:cubicBezTo>
                  <a:pt x="91" y="3"/>
                  <a:pt x="91" y="3"/>
                  <a:pt x="91" y="3"/>
                </a:cubicBezTo>
                <a:cubicBezTo>
                  <a:pt x="153" y="3"/>
                  <a:pt x="153" y="3"/>
                  <a:pt x="153" y="3"/>
                </a:cubicBezTo>
                <a:lnTo>
                  <a:pt x="153" y="55"/>
                </a:lnTo>
                <a:close/>
                <a:moveTo>
                  <a:pt x="143" y="92"/>
                </a:moveTo>
                <a:cubicBezTo>
                  <a:pt x="150" y="69"/>
                  <a:pt x="150" y="69"/>
                  <a:pt x="150" y="69"/>
                </a:cubicBezTo>
                <a:cubicBezTo>
                  <a:pt x="150" y="92"/>
                  <a:pt x="150" y="92"/>
                  <a:pt x="150" y="92"/>
                </a:cubicBezTo>
                <a:lnTo>
                  <a:pt x="143" y="92"/>
                </a:lnTo>
                <a:close/>
                <a:moveTo>
                  <a:pt x="98" y="83"/>
                </a:moveTo>
                <a:cubicBezTo>
                  <a:pt x="98" y="83"/>
                  <a:pt x="98" y="83"/>
                  <a:pt x="98" y="83"/>
                </a:cubicBezTo>
                <a:cubicBezTo>
                  <a:pt x="97" y="83"/>
                  <a:pt x="97" y="83"/>
                  <a:pt x="96" y="83"/>
                </a:cubicBezTo>
                <a:cubicBezTo>
                  <a:pt x="95" y="83"/>
                  <a:pt x="95" y="83"/>
                  <a:pt x="94" y="83"/>
                </a:cubicBezTo>
                <a:cubicBezTo>
                  <a:pt x="90" y="83"/>
                  <a:pt x="90" y="83"/>
                  <a:pt x="90" y="83"/>
                </a:cubicBezTo>
                <a:cubicBezTo>
                  <a:pt x="92" y="77"/>
                  <a:pt x="92" y="77"/>
                  <a:pt x="92" y="77"/>
                </a:cubicBezTo>
                <a:cubicBezTo>
                  <a:pt x="93" y="73"/>
                  <a:pt x="93" y="73"/>
                  <a:pt x="93" y="73"/>
                </a:cubicBezTo>
                <a:cubicBezTo>
                  <a:pt x="95" y="65"/>
                  <a:pt x="95" y="65"/>
                  <a:pt x="95" y="65"/>
                </a:cubicBezTo>
                <a:cubicBezTo>
                  <a:pt x="96" y="65"/>
                  <a:pt x="97" y="65"/>
                  <a:pt x="97" y="65"/>
                </a:cubicBezTo>
                <a:cubicBezTo>
                  <a:pt x="98" y="65"/>
                  <a:pt x="99" y="65"/>
                  <a:pt x="100" y="65"/>
                </a:cubicBezTo>
                <a:cubicBezTo>
                  <a:pt x="106" y="65"/>
                  <a:pt x="109" y="66"/>
                  <a:pt x="110" y="67"/>
                </a:cubicBezTo>
                <a:cubicBezTo>
                  <a:pt x="111" y="69"/>
                  <a:pt x="111" y="71"/>
                  <a:pt x="110" y="74"/>
                </a:cubicBezTo>
                <a:cubicBezTo>
                  <a:pt x="108" y="80"/>
                  <a:pt x="106" y="83"/>
                  <a:pt x="98" y="83"/>
                </a:cubicBezTo>
                <a:moveTo>
                  <a:pt x="81" y="58"/>
                </a:moveTo>
                <a:cubicBezTo>
                  <a:pt x="80" y="62"/>
                  <a:pt x="80" y="62"/>
                  <a:pt x="80" y="62"/>
                </a:cubicBezTo>
                <a:cubicBezTo>
                  <a:pt x="71" y="91"/>
                  <a:pt x="71" y="91"/>
                  <a:pt x="71" y="91"/>
                </a:cubicBezTo>
                <a:cubicBezTo>
                  <a:pt x="71" y="92"/>
                  <a:pt x="71" y="92"/>
                  <a:pt x="71" y="92"/>
                </a:cubicBezTo>
                <a:cubicBezTo>
                  <a:pt x="42" y="92"/>
                  <a:pt x="42" y="92"/>
                  <a:pt x="42" y="92"/>
                </a:cubicBezTo>
                <a:cubicBezTo>
                  <a:pt x="39" y="87"/>
                  <a:pt x="39" y="87"/>
                  <a:pt x="39" y="87"/>
                </a:cubicBezTo>
                <a:cubicBezTo>
                  <a:pt x="71" y="55"/>
                  <a:pt x="71" y="55"/>
                  <a:pt x="71" y="55"/>
                </a:cubicBezTo>
                <a:cubicBezTo>
                  <a:pt x="50" y="55"/>
                  <a:pt x="50" y="55"/>
                  <a:pt x="50" y="55"/>
                </a:cubicBezTo>
                <a:cubicBezTo>
                  <a:pt x="26" y="82"/>
                  <a:pt x="26" y="82"/>
                  <a:pt x="26" y="82"/>
                </a:cubicBezTo>
                <a:cubicBezTo>
                  <a:pt x="34" y="55"/>
                  <a:pt x="34" y="55"/>
                  <a:pt x="34" y="55"/>
                </a:cubicBezTo>
                <a:cubicBezTo>
                  <a:pt x="19" y="55"/>
                  <a:pt x="19" y="55"/>
                  <a:pt x="19" y="55"/>
                </a:cubicBezTo>
                <a:cubicBezTo>
                  <a:pt x="19" y="3"/>
                  <a:pt x="19" y="3"/>
                  <a:pt x="19" y="3"/>
                </a:cubicBezTo>
                <a:cubicBezTo>
                  <a:pt x="81" y="3"/>
                  <a:pt x="81" y="3"/>
                  <a:pt x="81" y="3"/>
                </a:cubicBezTo>
                <a:lnTo>
                  <a:pt x="81" y="58"/>
                </a:lnTo>
                <a:close/>
                <a:moveTo>
                  <a:pt x="233" y="0"/>
                </a:moveTo>
                <a:cubicBezTo>
                  <a:pt x="233" y="61"/>
                  <a:pt x="233" y="61"/>
                  <a:pt x="233" y="61"/>
                </a:cubicBezTo>
                <a:cubicBezTo>
                  <a:pt x="231" y="62"/>
                  <a:pt x="229" y="64"/>
                  <a:pt x="228" y="66"/>
                </a:cubicBezTo>
                <a:cubicBezTo>
                  <a:pt x="228" y="0"/>
                  <a:pt x="228" y="0"/>
                  <a:pt x="228" y="0"/>
                </a:cubicBezTo>
                <a:cubicBezTo>
                  <a:pt x="161" y="0"/>
                  <a:pt x="161" y="0"/>
                  <a:pt x="161" y="0"/>
                </a:cubicBezTo>
                <a:cubicBezTo>
                  <a:pt x="161" y="55"/>
                  <a:pt x="161" y="55"/>
                  <a:pt x="161" y="55"/>
                </a:cubicBezTo>
                <a:cubicBezTo>
                  <a:pt x="155" y="55"/>
                  <a:pt x="155" y="55"/>
                  <a:pt x="155" y="55"/>
                </a:cubicBezTo>
                <a:cubicBezTo>
                  <a:pt x="155" y="0"/>
                  <a:pt x="155" y="0"/>
                  <a:pt x="155" y="0"/>
                </a:cubicBezTo>
                <a:cubicBezTo>
                  <a:pt x="89" y="0"/>
                  <a:pt x="89" y="0"/>
                  <a:pt x="89" y="0"/>
                </a:cubicBezTo>
                <a:cubicBezTo>
                  <a:pt x="89" y="55"/>
                  <a:pt x="89" y="55"/>
                  <a:pt x="89" y="55"/>
                </a:cubicBezTo>
                <a:cubicBezTo>
                  <a:pt x="83" y="55"/>
                  <a:pt x="83" y="55"/>
                  <a:pt x="83" y="55"/>
                </a:cubicBezTo>
                <a:cubicBezTo>
                  <a:pt x="83" y="0"/>
                  <a:pt x="83" y="0"/>
                  <a:pt x="83" y="0"/>
                </a:cubicBezTo>
                <a:cubicBezTo>
                  <a:pt x="17" y="0"/>
                  <a:pt x="17" y="0"/>
                  <a:pt x="17" y="0"/>
                </a:cubicBezTo>
                <a:cubicBezTo>
                  <a:pt x="17" y="63"/>
                  <a:pt x="17" y="63"/>
                  <a:pt x="17" y="63"/>
                </a:cubicBezTo>
                <a:cubicBezTo>
                  <a:pt x="0" y="120"/>
                  <a:pt x="0" y="120"/>
                  <a:pt x="0" y="120"/>
                </a:cubicBezTo>
                <a:cubicBezTo>
                  <a:pt x="15" y="120"/>
                  <a:pt x="15" y="120"/>
                  <a:pt x="15" y="120"/>
                </a:cubicBezTo>
                <a:cubicBezTo>
                  <a:pt x="22" y="95"/>
                  <a:pt x="22" y="95"/>
                  <a:pt x="22" y="95"/>
                </a:cubicBezTo>
                <a:cubicBezTo>
                  <a:pt x="24" y="95"/>
                  <a:pt x="24" y="95"/>
                  <a:pt x="24" y="95"/>
                </a:cubicBezTo>
                <a:cubicBezTo>
                  <a:pt x="37" y="120"/>
                  <a:pt x="37" y="120"/>
                  <a:pt x="37" y="120"/>
                </a:cubicBezTo>
                <a:cubicBezTo>
                  <a:pt x="55" y="120"/>
                  <a:pt x="55" y="120"/>
                  <a:pt x="55" y="120"/>
                </a:cubicBezTo>
                <a:cubicBezTo>
                  <a:pt x="43" y="95"/>
                  <a:pt x="43" y="95"/>
                  <a:pt x="43" y="95"/>
                </a:cubicBezTo>
                <a:cubicBezTo>
                  <a:pt x="70" y="95"/>
                  <a:pt x="70" y="95"/>
                  <a:pt x="70" y="95"/>
                </a:cubicBezTo>
                <a:cubicBezTo>
                  <a:pt x="62" y="120"/>
                  <a:pt x="62" y="120"/>
                  <a:pt x="62" y="120"/>
                </a:cubicBezTo>
                <a:cubicBezTo>
                  <a:pt x="79" y="120"/>
                  <a:pt x="79" y="120"/>
                  <a:pt x="79" y="120"/>
                </a:cubicBezTo>
                <a:cubicBezTo>
                  <a:pt x="86" y="95"/>
                  <a:pt x="86" y="95"/>
                  <a:pt x="86" y="95"/>
                </a:cubicBezTo>
                <a:cubicBezTo>
                  <a:pt x="90" y="95"/>
                  <a:pt x="90" y="95"/>
                  <a:pt x="90" y="95"/>
                </a:cubicBezTo>
                <a:cubicBezTo>
                  <a:pt x="90" y="95"/>
                  <a:pt x="90" y="95"/>
                  <a:pt x="90" y="95"/>
                </a:cubicBezTo>
                <a:cubicBezTo>
                  <a:pt x="95" y="95"/>
                  <a:pt x="95" y="95"/>
                  <a:pt x="95" y="95"/>
                </a:cubicBezTo>
                <a:cubicBezTo>
                  <a:pt x="95" y="95"/>
                  <a:pt x="95" y="95"/>
                  <a:pt x="95" y="95"/>
                </a:cubicBezTo>
                <a:cubicBezTo>
                  <a:pt x="126" y="95"/>
                  <a:pt x="126" y="95"/>
                  <a:pt x="126" y="95"/>
                </a:cubicBezTo>
                <a:cubicBezTo>
                  <a:pt x="119" y="120"/>
                  <a:pt x="119" y="120"/>
                  <a:pt x="119" y="120"/>
                </a:cubicBezTo>
                <a:cubicBezTo>
                  <a:pt x="136" y="120"/>
                  <a:pt x="136" y="120"/>
                  <a:pt x="136" y="120"/>
                </a:cubicBezTo>
                <a:cubicBezTo>
                  <a:pt x="143" y="95"/>
                  <a:pt x="143" y="95"/>
                  <a:pt x="143" y="95"/>
                </a:cubicBezTo>
                <a:cubicBezTo>
                  <a:pt x="150" y="95"/>
                  <a:pt x="150" y="95"/>
                  <a:pt x="150" y="95"/>
                </a:cubicBezTo>
                <a:cubicBezTo>
                  <a:pt x="150" y="120"/>
                  <a:pt x="150" y="120"/>
                  <a:pt x="150" y="120"/>
                </a:cubicBezTo>
                <a:cubicBezTo>
                  <a:pt x="164" y="120"/>
                  <a:pt x="164" y="120"/>
                  <a:pt x="164" y="120"/>
                </a:cubicBezTo>
                <a:cubicBezTo>
                  <a:pt x="180" y="95"/>
                  <a:pt x="180" y="95"/>
                  <a:pt x="180" y="95"/>
                </a:cubicBezTo>
                <a:cubicBezTo>
                  <a:pt x="190" y="95"/>
                  <a:pt x="190" y="95"/>
                  <a:pt x="190" y="95"/>
                </a:cubicBezTo>
                <a:cubicBezTo>
                  <a:pt x="185" y="120"/>
                  <a:pt x="185" y="120"/>
                  <a:pt x="185" y="120"/>
                </a:cubicBezTo>
                <a:cubicBezTo>
                  <a:pt x="201" y="120"/>
                  <a:pt x="201" y="120"/>
                  <a:pt x="201" y="120"/>
                </a:cubicBezTo>
                <a:cubicBezTo>
                  <a:pt x="206" y="95"/>
                  <a:pt x="206" y="95"/>
                  <a:pt x="206" y="95"/>
                </a:cubicBezTo>
                <a:cubicBezTo>
                  <a:pt x="216" y="95"/>
                  <a:pt x="216" y="95"/>
                  <a:pt x="216" y="95"/>
                </a:cubicBezTo>
                <a:cubicBezTo>
                  <a:pt x="215" y="102"/>
                  <a:pt x="217" y="109"/>
                  <a:pt x="223" y="114"/>
                </a:cubicBezTo>
                <a:cubicBezTo>
                  <a:pt x="229" y="120"/>
                  <a:pt x="238" y="121"/>
                  <a:pt x="246" y="121"/>
                </a:cubicBezTo>
                <a:cubicBezTo>
                  <a:pt x="255" y="121"/>
                  <a:pt x="266" y="120"/>
                  <a:pt x="276" y="117"/>
                </a:cubicBezTo>
                <a:cubicBezTo>
                  <a:pt x="281" y="95"/>
                  <a:pt x="281" y="95"/>
                  <a:pt x="281" y="95"/>
                </a:cubicBezTo>
                <a:cubicBezTo>
                  <a:pt x="300" y="95"/>
                  <a:pt x="300" y="95"/>
                  <a:pt x="300" y="95"/>
                </a:cubicBezTo>
                <a:cubicBezTo>
                  <a:pt x="300" y="0"/>
                  <a:pt x="300" y="0"/>
                  <a:pt x="300" y="0"/>
                </a:cubicBezTo>
                <a:lnTo>
                  <a:pt x="233" y="0"/>
                </a:lnTo>
                <a:close/>
              </a:path>
            </a:pathLst>
          </a:custGeom>
          <a:solidFill>
            <a:srgbClr val="0046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67799">
              <a:defRPr/>
            </a:pPr>
            <a:endParaRPr lang="fr-FR" sz="1841" dirty="0">
              <a:solidFill>
                <a:prstClr val="black"/>
              </a:solidFill>
            </a:endParaRPr>
          </a:p>
        </p:txBody>
      </p:sp>
      <p:sp>
        <p:nvSpPr>
          <p:cNvPr id="5" name="Espace réservé du texte 4"/>
          <p:cNvSpPr>
            <a:spLocks noGrp="1"/>
          </p:cNvSpPr>
          <p:nvPr>
            <p:ph type="body" sz="quarter" idx="10"/>
          </p:nvPr>
        </p:nvSpPr>
        <p:spPr>
          <a:xfrm>
            <a:off x="2536000" y="1427099"/>
            <a:ext cx="7635113" cy="5168964"/>
          </a:xfrm>
        </p:spPr>
        <p:txBody>
          <a:bodyPr/>
          <a:lstStyle>
            <a:lvl1pPr eaLnBrk="1" hangingPunct="1">
              <a:lnSpc>
                <a:spcPct val="70000"/>
              </a:lnSpc>
              <a:defRPr lang="fr-FR" sz="8797" b="0" dirty="0">
                <a:solidFill>
                  <a:srgbClr val="00338D"/>
                </a:solidFill>
                <a:latin typeface="KPMG Extralight" panose="020B0303030202040204" pitchFamily="34" charset="0"/>
                <a:cs typeface="KPMG Extralight" panose="020B0303030202040204" pitchFamily="34" charset="0"/>
              </a:defRPr>
            </a:lvl1pPr>
            <a:lvl2pPr>
              <a:spcBef>
                <a:spcPts val="2399"/>
              </a:spcBef>
              <a:spcAft>
                <a:spcPts val="0"/>
              </a:spcAft>
              <a:defRPr sz="1499">
                <a:solidFill>
                  <a:srgbClr val="00338D"/>
                </a:solidFill>
              </a:defRPr>
            </a:lvl2pPr>
          </a:lstStyle>
          <a:p>
            <a:pPr lvl="0"/>
            <a:r>
              <a:rPr lang="fr-FR" dirty="0"/>
              <a:t>Modifiez les styles du texte du masque</a:t>
            </a:r>
          </a:p>
          <a:p>
            <a:pPr lvl="1"/>
            <a:r>
              <a:rPr lang="fr-FR" dirty="0"/>
              <a:t>Deuxième niveau</a:t>
            </a:r>
          </a:p>
        </p:txBody>
      </p:sp>
    </p:spTree>
    <p:extLst>
      <p:ext uri="{BB962C8B-B14F-4D97-AF65-F5344CB8AC3E}">
        <p14:creationId xmlns:p14="http://schemas.microsoft.com/office/powerpoint/2010/main" val="29392368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re seul">
    <p:spTree>
      <p:nvGrpSpPr>
        <p:cNvPr id="1" name=""/>
        <p:cNvGrpSpPr/>
        <p:nvPr/>
      </p:nvGrpSpPr>
      <p:grpSpPr>
        <a:xfrm>
          <a:off x="0" y="0"/>
          <a:ext cx="0" cy="0"/>
          <a:chOff x="0" y="0"/>
          <a:chExt cx="0" cy="0"/>
        </a:xfrm>
      </p:grpSpPr>
      <p:sp>
        <p:nvSpPr>
          <p:cNvPr id="7"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5" name="Title 4"/>
          <p:cNvSpPr>
            <a:spLocks noGrp="1"/>
          </p:cNvSpPr>
          <p:nvPr>
            <p:ph type="title"/>
          </p:nvPr>
        </p:nvSpPr>
        <p:spPr>
          <a:xfrm>
            <a:off x="1962150" y="322547"/>
            <a:ext cx="7842986" cy="902812"/>
          </a:xfrm>
        </p:spPr>
        <p:txBody>
          <a:bodyPr/>
          <a:lstStyle>
            <a:lvl1pPr>
              <a:defRPr>
                <a:solidFill>
                  <a:srgbClr val="00338D"/>
                </a:solidFill>
              </a:defRPr>
            </a:lvl1pPr>
          </a:lstStyle>
          <a:p>
            <a:r>
              <a:rPr lang="fr-FR" dirty="0" smtClean="0"/>
              <a:t>Modifiez le style du titre</a:t>
            </a:r>
            <a:endParaRPr lang="en-US" dirty="0"/>
          </a:p>
        </p:txBody>
      </p:sp>
      <p:sp>
        <p:nvSpPr>
          <p:cNvPr id="4"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6" name="ZoneTexte 5"/>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8"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9"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40769943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extLst mod="1">
    <p:ext uri="{DCECCB84-F9BA-43D5-87BE-67443E8EF086}">
      <p15:sldGuideLst xmlns:p15="http://schemas.microsoft.com/office/powerpoint/2012/main">
        <p15:guide id="1" pos="123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WO COLUMN TEXT">
    <p:spTree>
      <p:nvGrpSpPr>
        <p:cNvPr id="1" name=""/>
        <p:cNvGrpSpPr/>
        <p:nvPr/>
      </p:nvGrpSpPr>
      <p:grpSpPr>
        <a:xfrm>
          <a:off x="0" y="0"/>
          <a:ext cx="0" cy="0"/>
          <a:chOff x="0" y="0"/>
          <a:chExt cx="0" cy="0"/>
        </a:xfrm>
      </p:grpSpPr>
      <p:sp>
        <p:nvSpPr>
          <p:cNvPr id="14"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6" name="Espace réservé du texte 5"/>
          <p:cNvSpPr>
            <a:spLocks noGrp="1"/>
          </p:cNvSpPr>
          <p:nvPr>
            <p:ph type="body" sz="quarter" idx="13"/>
          </p:nvPr>
        </p:nvSpPr>
        <p:spPr>
          <a:xfrm>
            <a:off x="1962148" y="2838449"/>
            <a:ext cx="4114800" cy="3708019"/>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8" name="Espace réservé du texte 7"/>
          <p:cNvSpPr>
            <a:spLocks noGrp="1"/>
          </p:cNvSpPr>
          <p:nvPr>
            <p:ph type="body" sz="quarter" idx="14"/>
          </p:nvPr>
        </p:nvSpPr>
        <p:spPr>
          <a:xfrm>
            <a:off x="6308724" y="2838449"/>
            <a:ext cx="4114800" cy="3708019"/>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4" name="Espace réservé du texte 3"/>
          <p:cNvSpPr>
            <a:spLocks noGrp="1"/>
          </p:cNvSpPr>
          <p:nvPr>
            <p:ph type="body" sz="quarter" idx="15"/>
          </p:nvPr>
        </p:nvSpPr>
        <p:spPr>
          <a:xfrm>
            <a:off x="1971675" y="1477963"/>
            <a:ext cx="8451849" cy="828675"/>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1" name="ZoneTexte 10"/>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2"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3"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424288026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123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WO COLUMN TEXT">
    <p:spTree>
      <p:nvGrpSpPr>
        <p:cNvPr id="1" name=""/>
        <p:cNvGrpSpPr/>
        <p:nvPr/>
      </p:nvGrpSpPr>
      <p:grpSpPr>
        <a:xfrm>
          <a:off x="0" y="0"/>
          <a:ext cx="0" cy="0"/>
          <a:chOff x="0" y="0"/>
          <a:chExt cx="0" cy="0"/>
        </a:xfrm>
      </p:grpSpPr>
      <p:sp>
        <p:nvSpPr>
          <p:cNvPr id="14"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6" name="Espace réservé du texte 5"/>
          <p:cNvSpPr>
            <a:spLocks noGrp="1"/>
          </p:cNvSpPr>
          <p:nvPr>
            <p:ph type="body" sz="quarter" idx="13"/>
          </p:nvPr>
        </p:nvSpPr>
        <p:spPr>
          <a:xfrm>
            <a:off x="1962148" y="1766455"/>
            <a:ext cx="4114800" cy="4780013"/>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8" name="Espace réservé du texte 7"/>
          <p:cNvSpPr>
            <a:spLocks noGrp="1"/>
          </p:cNvSpPr>
          <p:nvPr>
            <p:ph type="body" sz="quarter" idx="14"/>
          </p:nvPr>
        </p:nvSpPr>
        <p:spPr>
          <a:xfrm>
            <a:off x="6308724" y="1766455"/>
            <a:ext cx="4114800" cy="4780013"/>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1" name="ZoneTexte 10"/>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2"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3"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242363278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12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LUMN TEXT">
    <p:spTree>
      <p:nvGrpSpPr>
        <p:cNvPr id="1" name=""/>
        <p:cNvGrpSpPr/>
        <p:nvPr/>
      </p:nvGrpSpPr>
      <p:grpSpPr>
        <a:xfrm>
          <a:off x="0" y="0"/>
          <a:ext cx="0" cy="0"/>
          <a:chOff x="0" y="0"/>
          <a:chExt cx="0" cy="0"/>
        </a:xfrm>
      </p:grpSpPr>
      <p:sp>
        <p:nvSpPr>
          <p:cNvPr id="12"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4" name="Espace réservé du texte 3"/>
          <p:cNvSpPr>
            <a:spLocks noGrp="1"/>
          </p:cNvSpPr>
          <p:nvPr>
            <p:ph type="body" sz="quarter" idx="15"/>
          </p:nvPr>
        </p:nvSpPr>
        <p:spPr>
          <a:xfrm>
            <a:off x="1971675" y="1477963"/>
            <a:ext cx="8451849" cy="5080000"/>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8" name="ZoneTexte 7"/>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0"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1"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187518262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36">
          <p15:clr>
            <a:srgbClr val="FBAE40"/>
          </p15:clr>
        </p15:guide>
        <p15:guide id="2" pos="12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WO COLUMN TEXT">
    <p:spTree>
      <p:nvGrpSpPr>
        <p:cNvPr id="1" name=""/>
        <p:cNvGrpSpPr/>
        <p:nvPr/>
      </p:nvGrpSpPr>
      <p:grpSpPr>
        <a:xfrm>
          <a:off x="0" y="0"/>
          <a:ext cx="0" cy="0"/>
          <a:chOff x="0" y="0"/>
          <a:chExt cx="0" cy="0"/>
        </a:xfrm>
      </p:grpSpPr>
      <p:sp>
        <p:nvSpPr>
          <p:cNvPr id="13"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4" name="Espace réservé du texte 3"/>
          <p:cNvSpPr>
            <a:spLocks noGrp="1"/>
          </p:cNvSpPr>
          <p:nvPr>
            <p:ph type="body" sz="quarter" idx="15"/>
          </p:nvPr>
        </p:nvSpPr>
        <p:spPr>
          <a:xfrm>
            <a:off x="1971675" y="2790825"/>
            <a:ext cx="8451849" cy="3767138"/>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6" name="Espace réservé du texte 5"/>
          <p:cNvSpPr>
            <a:spLocks noGrp="1"/>
          </p:cNvSpPr>
          <p:nvPr>
            <p:ph type="body" sz="quarter" idx="17"/>
          </p:nvPr>
        </p:nvSpPr>
        <p:spPr>
          <a:xfrm>
            <a:off x="5454650" y="1477963"/>
            <a:ext cx="4603750" cy="1055687"/>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10" name="ZoneTexte 9"/>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1"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2"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64598637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36">
          <p15:clr>
            <a:srgbClr val="FBAE40"/>
          </p15:clr>
        </p15:guide>
        <p15:guide id="2" pos="12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WO COLUMN TEXT">
    <p:spTree>
      <p:nvGrpSpPr>
        <p:cNvPr id="1" name=""/>
        <p:cNvGrpSpPr/>
        <p:nvPr/>
      </p:nvGrpSpPr>
      <p:grpSpPr>
        <a:xfrm>
          <a:off x="0" y="0"/>
          <a:ext cx="0" cy="0"/>
          <a:chOff x="0" y="0"/>
          <a:chExt cx="0" cy="0"/>
        </a:xfrm>
      </p:grpSpPr>
      <p:sp>
        <p:nvSpPr>
          <p:cNvPr id="13"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4" name="Espace réservé du texte 3"/>
          <p:cNvSpPr>
            <a:spLocks noGrp="1"/>
          </p:cNvSpPr>
          <p:nvPr>
            <p:ph type="body" sz="quarter" idx="15"/>
          </p:nvPr>
        </p:nvSpPr>
        <p:spPr>
          <a:xfrm>
            <a:off x="1962150" y="4133851"/>
            <a:ext cx="8461374" cy="2424112"/>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6" name="Espace réservé du texte 5"/>
          <p:cNvSpPr>
            <a:spLocks noGrp="1"/>
          </p:cNvSpPr>
          <p:nvPr>
            <p:ph type="body" sz="quarter" idx="17"/>
          </p:nvPr>
        </p:nvSpPr>
        <p:spPr>
          <a:xfrm>
            <a:off x="1962150" y="1477963"/>
            <a:ext cx="8420100" cy="1893887"/>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0" name="ZoneTexte 9"/>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1"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2"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179222275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36">
          <p15:clr>
            <a:srgbClr val="FBAE40"/>
          </p15:clr>
        </p15:guide>
        <p15:guide id="2" pos="1236">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oleObject" Target="../embeddings/oleObject1.bin"/><Relationship Id="rId2" Type="http://schemas.openxmlformats.org/officeDocument/2006/relationships/slideLayout" Target="../slideLayouts/slideLayout2.xml"/><Relationship Id="rId16"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vmlDrawing" Target="../drawings/vmlDrawing1.v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image" Target="../media/image3.emf"/><Relationship Id="rId3" Type="http://schemas.openxmlformats.org/officeDocument/2006/relationships/slideLayout" Target="../slideLayouts/slideLayout16.xml"/><Relationship Id="rId21" Type="http://schemas.openxmlformats.org/officeDocument/2006/relationships/slideLayout" Target="../slideLayouts/slideLayout34.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theme" Target="../theme/theme3.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slideLayout" Target="../slideLayouts/slideLayout33.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24" Type="http://schemas.openxmlformats.org/officeDocument/2006/relationships/slideLayout" Target="../slideLayouts/slideLayout37.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6"/>
            </p:custDataLst>
            <p:extLst>
              <p:ext uri="{D42A27DB-BD31-4B8C-83A1-F6EECF244321}">
                <p14:modId xmlns:p14="http://schemas.microsoft.com/office/powerpoint/2010/main" val="4157933846"/>
              </p:ext>
            </p:extLst>
          </p:nvPr>
        </p:nvGraphicFramePr>
        <p:xfrm>
          <a:off x="1714" y="1751"/>
          <a:ext cx="1713" cy="1749"/>
        </p:xfrm>
        <a:graphic>
          <a:graphicData uri="http://schemas.openxmlformats.org/presentationml/2006/ole">
            <mc:AlternateContent xmlns:mc="http://schemas.openxmlformats.org/markup-compatibility/2006">
              <mc:Choice xmlns:v="urn:schemas-microsoft-com:vml" Requires="v">
                <p:oleObj spid="_x0000_s1451" name="think-cell Slide" r:id="rId17" imgW="216" imgH="216" progId="TCLayout.ActiveDocument.1">
                  <p:embed/>
                </p:oleObj>
              </mc:Choice>
              <mc:Fallback>
                <p:oleObj name="think-cell Slide" r:id="rId17" imgW="216" imgH="216" progId="TCLayout.ActiveDocument.1">
                  <p:embed/>
                  <p:pic>
                    <p:nvPicPr>
                      <p:cNvPr id="0" name=""/>
                      <p:cNvPicPr/>
                      <p:nvPr/>
                    </p:nvPicPr>
                    <p:blipFill>
                      <a:blip r:embed="rId18"/>
                      <a:stretch>
                        <a:fillRect/>
                      </a:stretch>
                    </p:blipFill>
                    <p:spPr>
                      <a:xfrm>
                        <a:off x="1714" y="1751"/>
                        <a:ext cx="1713" cy="1749"/>
                      </a:xfrm>
                      <a:prstGeom prst="rect">
                        <a:avLst/>
                      </a:prstGeom>
                    </p:spPr>
                  </p:pic>
                </p:oleObj>
              </mc:Fallback>
            </mc:AlternateContent>
          </a:graphicData>
        </a:graphic>
      </p:graphicFrame>
      <p:sp>
        <p:nvSpPr>
          <p:cNvPr id="78" name="Title Placeholder 77"/>
          <p:cNvSpPr>
            <a:spLocks noGrp="1"/>
          </p:cNvSpPr>
          <p:nvPr>
            <p:ph type="title"/>
          </p:nvPr>
        </p:nvSpPr>
        <p:spPr>
          <a:xfrm>
            <a:off x="876730" y="322547"/>
            <a:ext cx="8928406" cy="847671"/>
          </a:xfrm>
          <a:prstGeom prst="rect">
            <a:avLst/>
          </a:prstGeom>
          <a:noFill/>
        </p:spPr>
        <p:txBody>
          <a:bodyPr vert="horz" lIns="0" tIns="0" rIns="0" bIns="0" rtlCol="0" anchor="t" anchorCtr="0">
            <a:noAutofit/>
          </a:bodyPr>
          <a:lstStyle/>
          <a:p>
            <a:r>
              <a:rPr lang="fr-FR" dirty="0" smtClean="0"/>
              <a:t>Modifiez le style du titre</a:t>
            </a:r>
            <a:endParaRPr lang="en-US" dirty="0"/>
          </a:p>
        </p:txBody>
      </p:sp>
    </p:spTree>
  </p:cSld>
  <p:clrMap bg1="lt1" tx1="dk1" bg2="lt2" tx2="dk2" accent1="accent1" accent2="accent2" accent3="accent3" accent4="accent4" accent5="accent5" accent6="accent6" hlink="hlink" folHlink="folHlink"/>
  <p:sldLayoutIdLst>
    <p:sldLayoutId id="2147483726" r:id="rId1"/>
    <p:sldLayoutId id="2147483667" r:id="rId2"/>
    <p:sldLayoutId id="2147483668" r:id="rId3"/>
    <p:sldLayoutId id="2147483776" r:id="rId4"/>
    <p:sldLayoutId id="2147483772" r:id="rId5"/>
    <p:sldLayoutId id="2147483777" r:id="rId6"/>
    <p:sldLayoutId id="2147483773" r:id="rId7"/>
    <p:sldLayoutId id="2147483774" r:id="rId8"/>
    <p:sldLayoutId id="2147483775" r:id="rId9"/>
    <p:sldLayoutId id="2147483669" r:id="rId10"/>
    <p:sldLayoutId id="2147483770" r:id="rId11"/>
    <p:sldLayoutId id="2147483780" r:id="rId12"/>
    <p:sldLayoutId id="2147483808" r:id="rId13"/>
  </p:sldLayoutIdLst>
  <p:timing>
    <p:tnLst>
      <p:par>
        <p:cTn id="1" dur="indefinite" restart="never" nodeType="tmRoot"/>
      </p:par>
    </p:tnLst>
  </p:timing>
  <p:hf sldNum="0" hdr="0" ftr="0" dt="0"/>
  <p:txStyles>
    <p:titleStyle>
      <a:lvl1pPr algn="l" eaLnBrk="1" hangingPunct="1">
        <a:lnSpc>
          <a:spcPct val="100000"/>
        </a:lnSpc>
        <a:defRPr sz="5400" b="0" i="0">
          <a:solidFill>
            <a:srgbClr val="00338D"/>
          </a:solidFill>
          <a:latin typeface="KPMG Extralight"/>
          <a:cs typeface="KPMG Extralight"/>
        </a:defRPr>
      </a:lvl1pPr>
    </p:titleStyle>
    <p:body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p:bodyStyle>
    <p:otherStyle/>
  </p:txStyles>
  <p:extLst mod="1">
    <p:ext uri="{27BBF7A9-308A-43DC-89C8-2F10F3537804}">
      <p15:sldGuideLst xmlns:p15="http://schemas.microsoft.com/office/powerpoint/2012/main">
        <p15:guide id="1" orient="horz" pos="931" userDrawn="1">
          <p15:clr>
            <a:srgbClr val="F26B43"/>
          </p15:clr>
        </p15:guide>
        <p15:guide id="2" pos="553" userDrawn="1">
          <p15:clr>
            <a:srgbClr val="F26B43"/>
          </p15:clr>
        </p15:guide>
        <p15:guide id="3" pos="6735" userDrawn="1">
          <p15:clr>
            <a:srgbClr val="F26B43"/>
          </p15:clr>
        </p15:guide>
        <p15:guide id="4" orient="horz" pos="476" userDrawn="1">
          <p15:clr>
            <a:srgbClr val="F26B43"/>
          </p15:clr>
        </p15:guide>
        <p15:guide id="5" orient="horz" pos="4131" userDrawn="1">
          <p15:clr>
            <a:srgbClr val="F26B43"/>
          </p15:clr>
        </p15:guide>
        <p15:guide id="6" orient="horz" pos="4709" userDrawn="1">
          <p15:clr>
            <a:srgbClr val="F26B43"/>
          </p15:clr>
        </p15:guide>
        <p15:guide id="7" pos="3592" userDrawn="1">
          <p15:clr>
            <a:srgbClr val="F26B43"/>
          </p15:clr>
        </p15:guide>
        <p15:guide id="8" pos="618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2"/>
          <p:cNvSpPr>
            <a:spLocks noChangeAspect="1"/>
          </p:cNvSpPr>
          <p:nvPr userDrawn="1"/>
        </p:nvSpPr>
        <p:spPr>
          <a:xfrm>
            <a:off x="0" y="-6419"/>
            <a:ext cx="10691813" cy="7716005"/>
          </a:xfrm>
          <a:prstGeom prst="rect">
            <a:avLst/>
          </a:prstGeom>
          <a:blipFill dpi="0" rotWithShape="1">
            <a:blip r:embed="rId2" cstate="print">
              <a:alphaModFix amt="84000"/>
              <a:lum bright="-17000"/>
            </a:blip>
            <a:srcRect/>
            <a:stretch>
              <a:fillRect/>
            </a:stretch>
          </a:blipFill>
        </p:spPr>
        <p:txBody>
          <a:bodyPr wrap="square" lIns="0" tIns="0" rIns="0" bIns="0" rtlCol="0"/>
          <a:lstStyle/>
          <a:p>
            <a:endParaRPr sz="1639"/>
          </a:p>
        </p:txBody>
      </p:sp>
      <p:sp>
        <p:nvSpPr>
          <p:cNvPr id="8" name="Text Placeholder 6"/>
          <p:cNvSpPr txBox="1">
            <a:spLocks/>
          </p:cNvSpPr>
          <p:nvPr userDrawn="1"/>
        </p:nvSpPr>
        <p:spPr>
          <a:xfrm>
            <a:off x="2499683" y="5262128"/>
            <a:ext cx="7241618" cy="741145"/>
          </a:xfrm>
          <a:prstGeom prst="rect">
            <a:avLst/>
          </a:prstGeom>
        </p:spPr>
        <p:txBody>
          <a:bodyPr vert="horz" lIns="0" tIns="0" rIns="0" bIns="0"/>
          <a:lstStyle>
            <a:lvl1pPr marL="228600" indent="-228600" algn="l" defTabSz="914400" rtl="0" eaLnBrk="1" latinLnBrk="0" hangingPunct="1">
              <a:lnSpc>
                <a:spcPct val="90000"/>
              </a:lnSpc>
              <a:spcBef>
                <a:spcPts val="294"/>
              </a:spcBef>
              <a:spcAft>
                <a:spcPts val="0"/>
              </a:spcAft>
              <a:buFont typeface="Arial" panose="020B0604020202020204" pitchFamily="34" charset="0"/>
              <a:buChar char="•"/>
              <a:defRPr sz="1100" b="0" i="0" kern="1200">
                <a:solidFill>
                  <a:srgbClr val="FFFFFF"/>
                </a:solidFill>
                <a:latin typeface="Univers for KPMG Light"/>
                <a:ea typeface="+mn-ea"/>
                <a:cs typeface="Univers for KPMG Light"/>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FFFFF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FFFFF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mtClean="0"/>
              <a:t>Modifiez les styles du texte du masque</a:t>
            </a:r>
          </a:p>
        </p:txBody>
      </p:sp>
      <p:sp>
        <p:nvSpPr>
          <p:cNvPr id="9" name="Title 1"/>
          <p:cNvSpPr txBox="1">
            <a:spLocks/>
          </p:cNvSpPr>
          <p:nvPr userDrawn="1"/>
        </p:nvSpPr>
        <p:spPr>
          <a:xfrm>
            <a:off x="2506839" y="1474570"/>
            <a:ext cx="7241274" cy="4082225"/>
          </a:xfrm>
          <a:prstGeom prst="rect">
            <a:avLst/>
          </a:prstGeom>
        </p:spPr>
        <p:txBody>
          <a:bodyPr anchor="t" anchorCtr="0"/>
          <a:lstStyle>
            <a:lvl1pPr algn="l" defTabSz="914400" rtl="0" eaLnBrk="1" latinLnBrk="0" hangingPunct="1">
              <a:lnSpc>
                <a:spcPct val="70000"/>
              </a:lnSpc>
              <a:spcBef>
                <a:spcPct val="0"/>
              </a:spcBef>
              <a:buNone/>
              <a:defRPr sz="11000" kern="1200">
                <a:solidFill>
                  <a:srgbClr val="FFFFFF"/>
                </a:solidFill>
                <a:latin typeface="+mj-lt"/>
                <a:ea typeface="+mj-ea"/>
                <a:cs typeface="+mj-cs"/>
              </a:defRPr>
            </a:lvl1pPr>
          </a:lstStyle>
          <a:p>
            <a:r>
              <a:rPr lang="fr-FR" dirty="0" smtClean="0">
                <a:latin typeface="KPMG Extralight" panose="020B0303030202040204" pitchFamily="34" charset="0"/>
              </a:rPr>
              <a:t>Modifiez le style du titre</a:t>
            </a:r>
            <a:endParaRPr lang="en-US" dirty="0">
              <a:latin typeface="KPMG Extralight" panose="020B0303030202040204" pitchFamily="34" charset="0"/>
            </a:endParaRPr>
          </a:p>
        </p:txBody>
      </p:sp>
      <p:pic>
        <p:nvPicPr>
          <p:cNvPr id="10" name="Picture 7"/>
          <p:cNvPicPr>
            <a:picLocks noChangeAspect="1"/>
          </p:cNvPicPr>
          <p:nvPr userDrawn="1"/>
        </p:nvPicPr>
        <p:blipFill rotWithShape="1">
          <a:blip r:embed="rId3" cstate="print">
            <a:extLst>
              <a:ext uri="{28A0092B-C50C-407E-A947-70E740481C1C}">
                <a14:useLocalDpi xmlns:a14="http://schemas.microsoft.com/office/drawing/2010/main" val="0"/>
              </a:ext>
            </a:extLst>
          </a:blip>
          <a:srcRect l="-317" t="20408" b="21208"/>
          <a:stretch/>
        </p:blipFill>
        <p:spPr>
          <a:xfrm>
            <a:off x="359591" y="254696"/>
            <a:ext cx="1377356" cy="604774"/>
          </a:xfrm>
          <a:prstGeom prst="rect">
            <a:avLst/>
          </a:prstGeom>
        </p:spPr>
      </p:pic>
    </p:spTree>
    <p:extLst>
      <p:ext uri="{BB962C8B-B14F-4D97-AF65-F5344CB8AC3E}">
        <p14:creationId xmlns:p14="http://schemas.microsoft.com/office/powerpoint/2010/main" val="1313730456"/>
      </p:ext>
    </p:extLst>
  </p:cSld>
  <p:clrMap bg1="lt1" tx1="dk1" bg2="lt2" tx2="dk2" accent1="accent1" accent2="accent2" accent3="accent3" accent4="accent4" accent5="accent5" accent6="accent6" hlink="hlink" folHlink="folHlink"/>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8" name="Title Placeholder 77"/>
          <p:cNvSpPr>
            <a:spLocks noGrp="1"/>
          </p:cNvSpPr>
          <p:nvPr>
            <p:ph type="title"/>
          </p:nvPr>
        </p:nvSpPr>
        <p:spPr>
          <a:xfrm>
            <a:off x="879968" y="666751"/>
            <a:ext cx="9218786" cy="942975"/>
          </a:xfrm>
          <a:prstGeom prst="rect">
            <a:avLst/>
          </a:prstGeom>
          <a:noFill/>
        </p:spPr>
        <p:txBody>
          <a:bodyPr vert="horz" lIns="0" tIns="0" rIns="0" bIns="0" rtlCol="0" anchor="t" anchorCtr="0">
            <a:noAutofit/>
          </a:bodyPr>
          <a:lstStyle/>
          <a:p>
            <a:r>
              <a:rPr lang="en-GB" dirty="0" err="1" smtClean="0"/>
              <a:t>Change the</a:t>
            </a:r>
            <a:r>
              <a:rPr lang="en-GB" dirty="0" smtClean="0"/>
              <a:t> style of the title</a:t>
            </a:r>
            <a:endParaRPr lang="en-GB" dirty="0"/>
          </a:p>
        </p:txBody>
      </p:sp>
      <p:sp>
        <p:nvSpPr>
          <p:cNvPr id="11" name="Rectangle 10"/>
          <p:cNvSpPr/>
          <p:nvPr/>
        </p:nvSpPr>
        <p:spPr>
          <a:xfrm>
            <a:off x="0" y="-603509"/>
            <a:ext cx="252000" cy="252000"/>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2" name="Rectangle 11"/>
          <p:cNvSpPr/>
          <p:nvPr/>
        </p:nvSpPr>
        <p:spPr>
          <a:xfrm>
            <a:off x="288033" y="-603509"/>
            <a:ext cx="252000" cy="252000"/>
          </a:xfrm>
          <a:prstGeom prst="rect">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3" name="Rectangle 12"/>
          <p:cNvSpPr/>
          <p:nvPr/>
        </p:nvSpPr>
        <p:spPr>
          <a:xfrm>
            <a:off x="576065" y="-603509"/>
            <a:ext cx="252000" cy="252000"/>
          </a:xfrm>
          <a:prstGeom prst="rect">
            <a:avLst/>
          </a:prstGeom>
          <a:solidFill>
            <a:srgbClr val="009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4" name="Rectangle 13"/>
          <p:cNvSpPr/>
          <p:nvPr/>
        </p:nvSpPr>
        <p:spPr>
          <a:xfrm>
            <a:off x="936104" y="-603509"/>
            <a:ext cx="252000" cy="252000"/>
          </a:xfrm>
          <a:prstGeom prst="rect">
            <a:avLst/>
          </a:prstGeom>
          <a:solidFill>
            <a:srgbClr val="483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5" name="Rectangle 14"/>
          <p:cNvSpPr/>
          <p:nvPr/>
        </p:nvSpPr>
        <p:spPr>
          <a:xfrm>
            <a:off x="1224137" y="-603509"/>
            <a:ext cx="252000" cy="252000"/>
          </a:xfrm>
          <a:prstGeom prst="rect">
            <a:avLst/>
          </a:prstGeom>
          <a:solidFill>
            <a:srgbClr val="470A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6" name="Rectangle 15"/>
          <p:cNvSpPr/>
          <p:nvPr/>
        </p:nvSpPr>
        <p:spPr>
          <a:xfrm>
            <a:off x="1512169" y="-594575"/>
            <a:ext cx="252000" cy="252000"/>
          </a:xfrm>
          <a:prstGeom prst="rect">
            <a:avLst/>
          </a:prstGeom>
          <a:solidFill>
            <a:srgbClr val="6D2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7" name="Rectangle 16"/>
          <p:cNvSpPr/>
          <p:nvPr/>
        </p:nvSpPr>
        <p:spPr>
          <a:xfrm>
            <a:off x="1800200" y="-594575"/>
            <a:ext cx="252000" cy="252000"/>
          </a:xfrm>
          <a:prstGeom prst="rect">
            <a:avLst/>
          </a:prstGeom>
          <a:solidFill>
            <a:srgbClr val="00A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8" name="Rectangle 17"/>
          <p:cNvSpPr/>
          <p:nvPr/>
        </p:nvSpPr>
        <p:spPr>
          <a:xfrm>
            <a:off x="1512169" y="-303201"/>
            <a:ext cx="252000" cy="252000"/>
          </a:xfrm>
          <a:prstGeom prst="rect">
            <a:avLst/>
          </a:prstGeom>
          <a:solidFill>
            <a:srgbClr val="C60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9" name="Rectangle 18"/>
          <p:cNvSpPr/>
          <p:nvPr/>
        </p:nvSpPr>
        <p:spPr>
          <a:xfrm>
            <a:off x="0" y="-303201"/>
            <a:ext cx="252000" cy="252000"/>
          </a:xfrm>
          <a:prstGeom prst="rect">
            <a:avLst/>
          </a:prstGeom>
          <a:solidFill>
            <a:srgbClr val="009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0" name="Rectangle 19"/>
          <p:cNvSpPr/>
          <p:nvPr/>
        </p:nvSpPr>
        <p:spPr>
          <a:xfrm>
            <a:off x="288033" y="-303201"/>
            <a:ext cx="252000" cy="252000"/>
          </a:xfrm>
          <a:prstGeom prst="rect">
            <a:avLst/>
          </a:prstGeom>
          <a:solidFill>
            <a:srgbClr val="43B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1" name="Rectangle 20"/>
          <p:cNvSpPr/>
          <p:nvPr/>
        </p:nvSpPr>
        <p:spPr>
          <a:xfrm>
            <a:off x="576065" y="-303201"/>
            <a:ext cx="252000" cy="252000"/>
          </a:xfrm>
          <a:prstGeom prst="rect">
            <a:avLst/>
          </a:prstGeom>
          <a:solidFill>
            <a:srgbClr val="EAA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2" name="Rectangle 21"/>
          <p:cNvSpPr/>
          <p:nvPr/>
        </p:nvSpPr>
        <p:spPr>
          <a:xfrm>
            <a:off x="936104" y="-303201"/>
            <a:ext cx="252000" cy="252000"/>
          </a:xfrm>
          <a:prstGeom prst="rect">
            <a:avLst/>
          </a:prstGeom>
          <a:solidFill>
            <a:srgbClr val="F68D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3" name="Rectangle 22"/>
          <p:cNvSpPr/>
          <p:nvPr/>
        </p:nvSpPr>
        <p:spPr>
          <a:xfrm>
            <a:off x="1224137" y="-303201"/>
            <a:ext cx="252000" cy="252000"/>
          </a:xfrm>
          <a:prstGeom prst="rect">
            <a:avLst/>
          </a:prstGeom>
          <a:solidFill>
            <a:srgbClr val="BC2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7" name="Espace réservé du texte 6"/>
          <p:cNvSpPr>
            <a:spLocks noGrp="1"/>
          </p:cNvSpPr>
          <p:nvPr>
            <p:ph type="body" idx="1"/>
          </p:nvPr>
        </p:nvSpPr>
        <p:spPr>
          <a:xfrm>
            <a:off x="794736" y="1771651"/>
            <a:ext cx="9149163" cy="4951413"/>
          </a:xfrm>
          <a:prstGeom prst="rect">
            <a:avLst/>
          </a:prstGeom>
        </p:spPr>
        <p:txBody>
          <a:bodyPr vert="horz" lIns="91440" tIns="45720" rIns="91440" bIns="45720" rtlCol="0">
            <a:normAutofit/>
          </a:bodyPr>
          <a:lstStyle/>
          <a:p>
            <a:pPr lvl="0"/>
            <a:r>
              <a:rPr lang="en-GB" dirty="0" err="1" smtClean="0"/>
              <a:t>Change the text</a:t>
            </a:r>
            <a:r>
              <a:rPr lang="en-GB" dirty="0" smtClean="0"/>
              <a:t> styles of the mask</a:t>
            </a:r>
            <a:r>
              <a:rPr lang="en-GB" dirty="0" err="1" smtClean="0"/>
              <a:t> text</a:t>
            </a:r>
          </a:p>
          <a:p>
            <a:pPr lvl="1"/>
            <a:r>
              <a:rPr lang="en-GB" dirty="0" err="1" smtClean="0"/>
              <a:t>Second level</a:t>
            </a:r>
            <a:endParaRPr lang="en-GB" dirty="0" smtClean="0"/>
          </a:p>
          <a:p>
            <a:pPr lvl="2"/>
            <a:r>
              <a:rPr lang="en-GB" dirty="0" err="1" smtClean="0"/>
              <a:t>Third level</a:t>
            </a:r>
            <a:endParaRPr lang="en-GB" dirty="0" smtClean="0"/>
          </a:p>
          <a:p>
            <a:pPr lvl="3"/>
            <a:r>
              <a:rPr lang="en-GB" dirty="0" err="1" smtClean="0"/>
              <a:t>Fourth level</a:t>
            </a:r>
            <a:endParaRPr lang="en-GB" dirty="0" smtClean="0"/>
          </a:p>
          <a:p>
            <a:pPr lvl="4"/>
            <a:r>
              <a:rPr lang="en-GB" dirty="0" err="1" smtClean="0"/>
              <a:t>Fifth level</a:t>
            </a:r>
            <a:endParaRPr lang="en-GB" dirty="0"/>
          </a:p>
        </p:txBody>
      </p:sp>
      <p:sp>
        <p:nvSpPr>
          <p:cNvPr id="24"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25"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pic>
        <p:nvPicPr>
          <p:cNvPr id="26" name="Picture 7" descr="KPMG_NoCP_PMS287_US_283_6779.eps"/>
          <p:cNvPicPr>
            <a:picLocks noChangeAspect="1"/>
          </p:cNvPicPr>
          <p:nvPr userDrawn="1"/>
        </p:nvPicPr>
        <p:blipFill rotWithShape="1">
          <a:blip r:embed="rId26" cstate="email">
            <a:extLst>
              <a:ext uri="{28A0092B-C50C-407E-A947-70E740481C1C}">
                <a14:useLocalDpi xmlns:a14="http://schemas.microsoft.com/office/drawing/2010/main"/>
              </a:ext>
            </a:extLst>
          </a:blip>
          <a:srcRect l="7057" t="24107" r="10265" b="24107"/>
          <a:stretch/>
        </p:blipFill>
        <p:spPr>
          <a:xfrm>
            <a:off x="564493" y="7050405"/>
            <a:ext cx="714384" cy="302387"/>
          </a:xfrm>
          <a:prstGeom prst="rect">
            <a:avLst/>
          </a:prstGeom>
        </p:spPr>
      </p:pic>
    </p:spTree>
    <p:extLst>
      <p:ext uri="{BB962C8B-B14F-4D97-AF65-F5344CB8AC3E}">
        <p14:creationId xmlns:p14="http://schemas.microsoft.com/office/powerpoint/2010/main" val="465948418"/>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 id="2147483798" r:id="rId15"/>
    <p:sldLayoutId id="2147483799" r:id="rId16"/>
    <p:sldLayoutId id="2147483800" r:id="rId17"/>
    <p:sldLayoutId id="2147483801" r:id="rId18"/>
    <p:sldLayoutId id="2147483802" r:id="rId19"/>
    <p:sldLayoutId id="2147483803" r:id="rId20"/>
    <p:sldLayoutId id="2147483804" r:id="rId21"/>
    <p:sldLayoutId id="2147483805" r:id="rId22"/>
    <p:sldLayoutId id="2147483806" r:id="rId23"/>
    <p:sldLayoutId id="2147483807" r:id="rId24"/>
  </p:sldLayoutIdLst>
  <p:timing>
    <p:tnLst>
      <p:par>
        <p:cTn id="1" dur="indefinite" restart="never" nodeType="tmRoot"/>
      </p:par>
    </p:tnLst>
  </p:timing>
  <p:txStyles>
    <p:title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p:titleStyle>
    <p:bodyStyle>
      <a:lvl1pPr eaLnBrk="1" hangingPunct="1">
        <a:spcBef>
          <a:spcPts val="1799"/>
        </a:spcBef>
        <a:spcAft>
          <a:spcPts val="400"/>
        </a:spcAft>
        <a:defRPr sz="1100" b="1" i="0">
          <a:solidFill>
            <a:srgbClr val="00338D"/>
          </a:solidFill>
          <a:latin typeface="Arial" panose="020B0604020202020204" pitchFamily="34" charset="0"/>
          <a:cs typeface="Arial" panose="020B0604020202020204" pitchFamily="34" charset="0"/>
        </a:defRPr>
      </a:lvl1pPr>
      <a:lvl2pPr marL="0" indent="0" eaLnBrk="1" hangingPunct="1">
        <a:spcBef>
          <a:spcPts val="300"/>
        </a:spcBef>
        <a:spcAft>
          <a:spcPts val="500"/>
        </a:spcAft>
        <a:buFont typeface="Wingdings" panose="05000000000000000000" pitchFamily="2" charset="2"/>
        <a:buNone/>
        <a:defRPr sz="900" b="0" i="0">
          <a:solidFill>
            <a:schemeClr val="tx1"/>
          </a:solidFill>
          <a:latin typeface="Arial" panose="020B0604020202020204" pitchFamily="34" charset="0"/>
          <a:cs typeface="Arial" panose="020B0604020202020204" pitchFamily="34" charset="0"/>
        </a:defRPr>
      </a:lvl2pPr>
      <a:lvl3pPr marL="85700" indent="-85700" eaLnBrk="1" hangingPunct="1">
        <a:spcAft>
          <a:spcPts val="400"/>
        </a:spcAft>
        <a:buClr>
          <a:srgbClr val="00338D"/>
        </a:buClr>
        <a:buFont typeface="Arial Black" panose="020B0A04020102020204" pitchFamily="34" charset="0"/>
        <a:buChar char="І"/>
        <a:defRPr sz="900" b="0" i="0">
          <a:solidFill>
            <a:schemeClr val="tx1"/>
          </a:solidFill>
          <a:latin typeface="Arial" panose="020B0604020202020204" pitchFamily="34" charset="0"/>
          <a:cs typeface="Arial" panose="020B0604020202020204" pitchFamily="34" charset="0"/>
        </a:defRPr>
      </a:lvl3pPr>
      <a:lvl4pPr marL="285665" indent="-104743" eaLnBrk="1" hangingPunct="1">
        <a:spcAft>
          <a:spcPts val="300"/>
        </a:spcAft>
        <a:buClr>
          <a:srgbClr val="00338D"/>
        </a:buClr>
        <a:buFont typeface="Wingdings 3" panose="05040102010807070707" pitchFamily="18" charset="2"/>
        <a:buChar char="ê"/>
        <a:tabLst>
          <a:tab pos="266620" algn="l"/>
        </a:tabLst>
        <a:defRPr sz="900" b="0" i="0">
          <a:solidFill>
            <a:schemeClr val="tx1"/>
          </a:solidFill>
          <a:latin typeface="Arial" panose="020B0604020202020204" pitchFamily="34" charset="0"/>
          <a:cs typeface="Arial" panose="020B0604020202020204" pitchFamily="34" charset="0"/>
        </a:defRPr>
      </a:lvl4pPr>
      <a:lvl5pPr marL="466585" indent="-114265" eaLnBrk="1" hangingPunct="1">
        <a:spcAft>
          <a:spcPts val="300"/>
        </a:spcAft>
        <a:buClr>
          <a:srgbClr val="00338D"/>
        </a:buClr>
        <a:buFont typeface="Arial" panose="020B0604020202020204" pitchFamily="34" charset="0"/>
        <a:buChar char="–"/>
        <a:tabLst>
          <a:tab pos="542762" algn="l"/>
        </a:tabLst>
        <a:defRPr sz="900" b="0" i="0">
          <a:solidFill>
            <a:schemeClr val="tx1"/>
          </a:solidFill>
          <a:latin typeface="Arial" panose="020B0604020202020204" pitchFamily="34" charset="0"/>
          <a:cs typeface="Arial" panose="020B0604020202020204" pitchFamily="34" charset="0"/>
        </a:defRPr>
      </a:lvl5pPr>
    </p:bodyStyle>
    <p:otherStyle/>
  </p:txStyles>
  <p:extLst mod="1">
    <p:ext uri="{27BBF7A9-308A-43DC-89C8-2F10F3537804}">
      <p15:sldGuideLst xmlns:p15="http://schemas.microsoft.com/office/powerpoint/2012/main">
        <p15:guide id="1" orient="horz" pos="648">
          <p15:clr>
            <a:srgbClr val="F26B43"/>
          </p15:clr>
        </p15:guide>
        <p15:guide id="2" pos="555">
          <p15:clr>
            <a:srgbClr val="F26B43"/>
          </p15:clr>
        </p15:guide>
        <p15:guide id="3" orient="horz" pos="420">
          <p15:clr>
            <a:srgbClr val="F26B43"/>
          </p15:clr>
        </p15:guide>
        <p15:guide id="4" orient="horz" pos="131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tags" Target="../tags/tag16.xml"/><Relationship Id="rId3" Type="http://schemas.openxmlformats.org/officeDocument/2006/relationships/tags" Target="../tags/tag11.xml"/><Relationship Id="rId7" Type="http://schemas.openxmlformats.org/officeDocument/2006/relationships/tags" Target="../tags/tag15.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5" Type="http://schemas.openxmlformats.org/officeDocument/2006/relationships/tags" Target="../tags/tag13.xml"/><Relationship Id="rId10" Type="http://schemas.openxmlformats.org/officeDocument/2006/relationships/notesSlide" Target="../notesSlides/notesSlide11.xml"/><Relationship Id="rId4" Type="http://schemas.openxmlformats.org/officeDocument/2006/relationships/tags" Target="../tags/tag12.xml"/><Relationship Id="rId9"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notesSlide" Target="../notesSlides/notesSlide3.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slideLayout" Target="../slideLayouts/slideLayout2.xml"/><Relationship Id="rId5" Type="http://schemas.openxmlformats.org/officeDocument/2006/relationships/tags" Target="../tags/tag8.xml"/><Relationship Id="rId4" Type="http://schemas.openxmlformats.org/officeDocument/2006/relationships/tags" Target="../tags/tag7.xml"/></Relationships>
</file>

<file path=ppt/slides/_rels/slide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Production immobilisée – </a:t>
            </a:r>
            <a:r>
              <a:rPr lang="fr-FR" dirty="0" err="1" smtClean="0"/>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9" name="Rectangle 8"/>
          <p:cNvSpPr/>
          <p:nvPr/>
        </p:nvSpPr>
        <p:spPr>
          <a:xfrm>
            <a:off x="356755" y="1086605"/>
            <a:ext cx="10008522" cy="240123"/>
          </a:xfrm>
          <a:prstGeom prst="rect">
            <a:avLst/>
          </a:prstGeom>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72746" tIns="36373" rIns="72746" bIns="36373" numCol="1" spcCol="0" rtlCol="0" fromWordArt="0" anchor="ctr" anchorCtr="0" forceAA="0" compatLnSpc="1">
            <a:prstTxWarp prst="textNoShape">
              <a:avLst/>
            </a:prstTxWarp>
            <a:noAutofit/>
          </a:bodyPr>
          <a:lstStyle/>
          <a:p>
            <a:r>
              <a:rPr lang="fr-FR" sz="1432" dirty="0"/>
              <a:t>Flowchart Production immobilisée </a:t>
            </a:r>
            <a:r>
              <a:rPr lang="fr-FR" sz="1432" dirty="0" smtClean="0"/>
              <a:t>| </a:t>
            </a:r>
            <a:r>
              <a:rPr lang="fr-FR" sz="1432" dirty="0"/>
              <a:t>Believe (</a:t>
            </a:r>
            <a:r>
              <a:rPr lang="fr-FR" sz="1432" dirty="0" smtClean="0"/>
              <a:t>FY2020)</a:t>
            </a:r>
            <a:endParaRPr lang="fr-FR" sz="1432" dirty="0"/>
          </a:p>
        </p:txBody>
      </p:sp>
      <p:pic>
        <p:nvPicPr>
          <p:cNvPr id="4" name="Image 3"/>
          <p:cNvPicPr>
            <a:picLocks noChangeAspect="1"/>
          </p:cNvPicPr>
          <p:nvPr/>
        </p:nvPicPr>
        <p:blipFill>
          <a:blip r:embed="rId3"/>
          <a:stretch>
            <a:fillRect/>
          </a:stretch>
        </p:blipFill>
        <p:spPr>
          <a:xfrm>
            <a:off x="-3" y="1373484"/>
            <a:ext cx="10691813" cy="4215988"/>
          </a:xfrm>
          <a:prstGeom prst="rect">
            <a:avLst/>
          </a:prstGeom>
        </p:spPr>
      </p:pic>
      <p:pic>
        <p:nvPicPr>
          <p:cNvPr id="10" name="Image 9"/>
          <p:cNvPicPr>
            <a:picLocks noChangeAspect="1"/>
          </p:cNvPicPr>
          <p:nvPr/>
        </p:nvPicPr>
        <p:blipFill>
          <a:blip r:embed="rId4"/>
          <a:stretch>
            <a:fillRect/>
          </a:stretch>
        </p:blipFill>
        <p:spPr>
          <a:xfrm>
            <a:off x="412724" y="5558017"/>
            <a:ext cx="9734550" cy="1476375"/>
          </a:xfrm>
          <a:prstGeom prst="rect">
            <a:avLst/>
          </a:prstGeom>
        </p:spPr>
      </p:pic>
    </p:spTree>
    <p:extLst>
      <p:ext uri="{BB962C8B-B14F-4D97-AF65-F5344CB8AC3E}">
        <p14:creationId xmlns:p14="http://schemas.microsoft.com/office/powerpoint/2010/main" val="36031550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2"/>
            <a:ext cx="9731497" cy="894964"/>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Trésorerie – </a:t>
            </a:r>
            <a:r>
              <a:rPr lang="fr-FR" dirty="0" err="1" smtClean="0"/>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7" name="Rectangle 6"/>
          <p:cNvSpPr/>
          <p:nvPr/>
        </p:nvSpPr>
        <p:spPr>
          <a:xfrm>
            <a:off x="83820" y="1097280"/>
            <a:ext cx="10454640" cy="32766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r>
              <a:rPr lang="fr-FR" dirty="0" err="1" smtClean="0"/>
              <a:t>Flowchart</a:t>
            </a:r>
            <a:r>
              <a:rPr lang="fr-FR" dirty="0" smtClean="0"/>
              <a:t> Trésorerie Partie Personnel| Believe (FY2020)</a:t>
            </a:r>
            <a:endParaRPr lang="fr-FR" dirty="0"/>
          </a:p>
        </p:txBody>
      </p:sp>
      <p:sp>
        <p:nvSpPr>
          <p:cNvPr id="8" name="Ellipse 7"/>
          <p:cNvSpPr/>
          <p:nvPr/>
        </p:nvSpPr>
        <p:spPr>
          <a:xfrm>
            <a:off x="1742805" y="5622302"/>
            <a:ext cx="233729" cy="23498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R1</a:t>
            </a:r>
          </a:p>
        </p:txBody>
      </p:sp>
      <p:sp>
        <p:nvSpPr>
          <p:cNvPr id="10" name="Ellipse 9"/>
          <p:cNvSpPr/>
          <p:nvPr/>
        </p:nvSpPr>
        <p:spPr>
          <a:xfrm>
            <a:off x="1742803" y="6005894"/>
            <a:ext cx="233731" cy="240276"/>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C1</a:t>
            </a:r>
          </a:p>
        </p:txBody>
      </p:sp>
      <p:sp>
        <p:nvSpPr>
          <p:cNvPr id="12" name="Ellipse 11"/>
          <p:cNvSpPr/>
          <p:nvPr/>
        </p:nvSpPr>
        <p:spPr>
          <a:xfrm>
            <a:off x="1726223" y="6409997"/>
            <a:ext cx="250311" cy="22533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R2</a:t>
            </a:r>
          </a:p>
        </p:txBody>
      </p:sp>
      <p:sp>
        <p:nvSpPr>
          <p:cNvPr id="13" name="Ellipse 12"/>
          <p:cNvSpPr/>
          <p:nvPr/>
        </p:nvSpPr>
        <p:spPr>
          <a:xfrm>
            <a:off x="1742804" y="6789268"/>
            <a:ext cx="233729"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a:t>C2</a:t>
            </a:r>
          </a:p>
        </p:txBody>
      </p:sp>
      <p:sp>
        <p:nvSpPr>
          <p:cNvPr id="14" name="Ellipse 13"/>
          <p:cNvSpPr/>
          <p:nvPr/>
        </p:nvSpPr>
        <p:spPr>
          <a:xfrm>
            <a:off x="5634857" y="5681726"/>
            <a:ext cx="206199" cy="218414"/>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R3</a:t>
            </a:r>
          </a:p>
        </p:txBody>
      </p:sp>
      <p:sp>
        <p:nvSpPr>
          <p:cNvPr id="15" name="Ellipse 14"/>
          <p:cNvSpPr/>
          <p:nvPr/>
        </p:nvSpPr>
        <p:spPr>
          <a:xfrm>
            <a:off x="5634857" y="6033180"/>
            <a:ext cx="206199" cy="238771"/>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C3</a:t>
            </a:r>
          </a:p>
        </p:txBody>
      </p:sp>
      <p:sp>
        <p:nvSpPr>
          <p:cNvPr id="16" name="ZoneTexte 15"/>
          <p:cNvSpPr txBox="1"/>
          <p:nvPr/>
        </p:nvSpPr>
        <p:spPr>
          <a:xfrm>
            <a:off x="1996152" y="5641840"/>
            <a:ext cx="1494320" cy="230832"/>
          </a:xfrm>
          <a:prstGeom prst="rect">
            <a:avLst/>
          </a:prstGeom>
          <a:noFill/>
        </p:spPr>
        <p:txBody>
          <a:bodyPr wrap="none" rtlCol="0">
            <a:spAutoFit/>
          </a:bodyPr>
          <a:lstStyle/>
          <a:p>
            <a:r>
              <a:rPr lang="fr-FR" sz="900" dirty="0" smtClean="0">
                <a:latin typeface="Univers 45 Light"/>
                <a:cs typeface="Univers for KPMG"/>
              </a:rPr>
              <a:t>Risque de réalité de la NDF engagée. </a:t>
            </a:r>
          </a:p>
        </p:txBody>
      </p:sp>
      <p:sp>
        <p:nvSpPr>
          <p:cNvPr id="17" name="ZoneTexte 16"/>
          <p:cNvSpPr txBox="1"/>
          <p:nvPr/>
        </p:nvSpPr>
        <p:spPr>
          <a:xfrm>
            <a:off x="1990456" y="6024220"/>
            <a:ext cx="1721946" cy="230832"/>
          </a:xfrm>
          <a:prstGeom prst="rect">
            <a:avLst/>
          </a:prstGeom>
          <a:noFill/>
        </p:spPr>
        <p:txBody>
          <a:bodyPr wrap="none" rtlCol="0">
            <a:spAutoFit/>
          </a:bodyPr>
          <a:lstStyle/>
          <a:p>
            <a:r>
              <a:rPr lang="fr-FR" sz="900" dirty="0" smtClean="0">
                <a:latin typeface="Univers 45 Light" pitchFamily="2" charset="0"/>
                <a:ea typeface="Calibri" panose="020F0502020204030204" pitchFamily="34" charset="0"/>
                <a:cs typeface="Times New Roman" panose="02020603050405020304" pitchFamily="18" charset="0"/>
              </a:rPr>
              <a:t>Contrôle réalisé sur les  justificatifs des NDF</a:t>
            </a:r>
            <a:endParaRPr lang="fr-FR" sz="900" dirty="0" smtClean="0">
              <a:latin typeface="Univers 45 Light"/>
              <a:cs typeface="Univers for KPMG"/>
            </a:endParaRPr>
          </a:p>
        </p:txBody>
      </p:sp>
      <p:sp>
        <p:nvSpPr>
          <p:cNvPr id="18" name="ZoneTexte 17"/>
          <p:cNvSpPr txBox="1"/>
          <p:nvPr/>
        </p:nvSpPr>
        <p:spPr>
          <a:xfrm>
            <a:off x="1976534" y="6351198"/>
            <a:ext cx="3617664" cy="230832"/>
          </a:xfrm>
          <a:prstGeom prst="rect">
            <a:avLst/>
          </a:prstGeom>
          <a:noFill/>
        </p:spPr>
        <p:txBody>
          <a:bodyPr wrap="square" rtlCol="0">
            <a:spAutoFit/>
          </a:bodyPr>
          <a:lstStyle/>
          <a:p>
            <a:r>
              <a:rPr lang="fr-FR" sz="900" dirty="0" smtClean="0">
                <a:latin typeface="Univers 45 Light"/>
                <a:cs typeface="Univers for KPMG"/>
              </a:rPr>
              <a:t>Risque d’erreurs dans les RIB </a:t>
            </a:r>
            <a:endParaRPr lang="fr-FR" sz="900" dirty="0">
              <a:latin typeface="Univers 45 Light"/>
              <a:cs typeface="Univers for KPMG"/>
            </a:endParaRPr>
          </a:p>
        </p:txBody>
      </p:sp>
      <p:sp>
        <p:nvSpPr>
          <p:cNvPr id="19" name="ZoneTexte 18"/>
          <p:cNvSpPr txBox="1"/>
          <p:nvPr/>
        </p:nvSpPr>
        <p:spPr>
          <a:xfrm>
            <a:off x="1990703" y="6825558"/>
            <a:ext cx="3523978" cy="369332"/>
          </a:xfrm>
          <a:prstGeom prst="rect">
            <a:avLst/>
          </a:prstGeom>
          <a:noFill/>
        </p:spPr>
        <p:txBody>
          <a:bodyPr wrap="square" rtlCol="0">
            <a:spAutoFit/>
          </a:bodyPr>
          <a:lstStyle/>
          <a:p>
            <a:r>
              <a:rPr lang="fr-FR" sz="900" dirty="0" smtClean="0">
                <a:latin typeface="Univers 45 Light"/>
                <a:cs typeface="Univers for KPMG"/>
              </a:rPr>
              <a:t>Les données sont contrôlées en amont et sont issus de </a:t>
            </a:r>
            <a:r>
              <a:rPr lang="fr-FR" sz="900" dirty="0" err="1" smtClean="0">
                <a:latin typeface="Univers 45 Light"/>
                <a:cs typeface="Univers for KPMG"/>
              </a:rPr>
              <a:t>Cleemy</a:t>
            </a:r>
            <a:r>
              <a:rPr lang="fr-FR" sz="900" dirty="0" smtClean="0">
                <a:latin typeface="Univers 45 Light"/>
                <a:cs typeface="Univers for KPMG"/>
              </a:rPr>
              <a:t> directement.</a:t>
            </a:r>
          </a:p>
        </p:txBody>
      </p:sp>
      <p:sp>
        <p:nvSpPr>
          <p:cNvPr id="20" name="ZoneTexte 19"/>
          <p:cNvSpPr txBox="1"/>
          <p:nvPr/>
        </p:nvSpPr>
        <p:spPr>
          <a:xfrm>
            <a:off x="5889280" y="5649241"/>
            <a:ext cx="4089581" cy="369332"/>
          </a:xfrm>
          <a:prstGeom prst="rect">
            <a:avLst/>
          </a:prstGeom>
          <a:noFill/>
        </p:spPr>
        <p:txBody>
          <a:bodyPr wrap="none" rtlCol="0">
            <a:spAutoFit/>
          </a:bodyPr>
          <a:lstStyle/>
          <a:p>
            <a:r>
              <a:rPr lang="fr-FR" sz="900" dirty="0" smtClean="0">
                <a:latin typeface="Univers 45 Light"/>
                <a:cs typeface="Univers for KPMG"/>
              </a:rPr>
              <a:t>Risque de non </a:t>
            </a:r>
            <a:r>
              <a:rPr lang="fr-FR" sz="900" dirty="0" smtClean="0">
                <a:latin typeface="Univers 45 Light"/>
                <a:cs typeface="Times New Roman" panose="02020603050405020304" pitchFamily="18" charset="0"/>
              </a:rPr>
              <a:t>c</a:t>
            </a:r>
            <a:r>
              <a:rPr lang="fr-FR" sz="900" dirty="0" smtClean="0">
                <a:latin typeface="Univers 45 Light"/>
                <a:ea typeface="Calibri" panose="020F0502020204030204" pitchFamily="34" charset="0"/>
                <a:cs typeface="Times New Roman" panose="02020603050405020304" pitchFamily="18" charset="0"/>
              </a:rPr>
              <a:t>oncordance </a:t>
            </a:r>
            <a:r>
              <a:rPr lang="fr-FR" sz="900" dirty="0">
                <a:latin typeface="Univers 45 Light"/>
                <a:ea typeface="Calibri" panose="020F0502020204030204" pitchFamily="34" charset="0"/>
                <a:cs typeface="Times New Roman" panose="02020603050405020304" pitchFamily="18" charset="0"/>
              </a:rPr>
              <a:t>des données de paie avec les lots de paiement  </a:t>
            </a:r>
          </a:p>
          <a:p>
            <a:endParaRPr lang="fr-FR" sz="900" dirty="0" smtClean="0">
              <a:latin typeface="Univers 45 Light"/>
              <a:cs typeface="Univers for KPMG"/>
            </a:endParaRPr>
          </a:p>
        </p:txBody>
      </p:sp>
      <p:sp>
        <p:nvSpPr>
          <p:cNvPr id="21" name="ZoneTexte 20"/>
          <p:cNvSpPr txBox="1"/>
          <p:nvPr/>
        </p:nvSpPr>
        <p:spPr>
          <a:xfrm>
            <a:off x="5869992" y="5888254"/>
            <a:ext cx="4079933" cy="410882"/>
          </a:xfrm>
          <a:prstGeom prst="rect">
            <a:avLst/>
          </a:prstGeom>
          <a:noFill/>
        </p:spPr>
        <p:txBody>
          <a:bodyPr wrap="square" rtlCol="0">
            <a:spAutoFit/>
          </a:bodyPr>
          <a:lstStyle/>
          <a:p>
            <a:pPr>
              <a:lnSpc>
                <a:spcPct val="115000"/>
              </a:lnSpc>
            </a:pPr>
            <a:r>
              <a:rPr lang="fr-FR" sz="900" dirty="0" smtClean="0">
                <a:latin typeface="Univers 45 Light"/>
                <a:cs typeface="Times New Roman" panose="02020603050405020304" pitchFamily="18" charset="0"/>
              </a:rPr>
              <a:t>Contrôle </a:t>
            </a:r>
            <a:r>
              <a:rPr lang="fr-FR" sz="900" dirty="0">
                <a:latin typeface="Univers 45 Light"/>
                <a:cs typeface="Times New Roman" panose="02020603050405020304" pitchFamily="18" charset="0"/>
              </a:rPr>
              <a:t>de cohérence entre le montant de paie global et le montant à payer ainsi que du nombre de virement par la </a:t>
            </a:r>
            <a:r>
              <a:rPr lang="fr-FR" sz="900" dirty="0" smtClean="0">
                <a:latin typeface="Univers 45 Light"/>
                <a:cs typeface="Times New Roman" panose="02020603050405020304" pitchFamily="18" charset="0"/>
              </a:rPr>
              <a:t>RH.</a:t>
            </a:r>
            <a:r>
              <a:rPr lang="fr-FR" sz="900" dirty="0">
                <a:latin typeface="Univers 45 Light"/>
                <a:cs typeface="Times New Roman" panose="02020603050405020304" pitchFamily="18" charset="0"/>
              </a:rPr>
              <a:t> </a:t>
            </a:r>
            <a:r>
              <a:rPr lang="fr-FR" sz="900" dirty="0" smtClean="0">
                <a:latin typeface="Univers 45 Light"/>
                <a:cs typeface="Times New Roman" panose="02020603050405020304" pitchFamily="18" charset="0"/>
              </a:rPr>
              <a:t>La </a:t>
            </a:r>
            <a:r>
              <a:rPr lang="fr-FR" sz="900" dirty="0">
                <a:latin typeface="Univers 45 Light"/>
                <a:cs typeface="Times New Roman" panose="02020603050405020304" pitchFamily="18" charset="0"/>
              </a:rPr>
              <a:t>DRH, ne réalise aucun contrôle complémentaire </a:t>
            </a:r>
            <a:r>
              <a:rPr lang="fr-FR" sz="900" dirty="0" smtClean="0">
                <a:latin typeface="Univers 45 Light"/>
                <a:cs typeface="Times New Roman" panose="02020603050405020304" pitchFamily="18" charset="0"/>
              </a:rPr>
              <a:t>avant signature.</a:t>
            </a:r>
            <a:endParaRPr lang="fr-FR" sz="900" dirty="0">
              <a:latin typeface="Univers 45 Light"/>
              <a:cs typeface="Times New Roman" panose="02020603050405020304" pitchFamily="18" charset="0"/>
            </a:endParaRPr>
          </a:p>
        </p:txBody>
      </p:sp>
      <p:sp>
        <p:nvSpPr>
          <p:cNvPr id="22" name="Ellipse 21"/>
          <p:cNvSpPr/>
          <p:nvPr/>
        </p:nvSpPr>
        <p:spPr>
          <a:xfrm>
            <a:off x="5637608" y="6416110"/>
            <a:ext cx="203448" cy="22899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R4</a:t>
            </a:r>
            <a:endParaRPr lang="fr-FR" sz="900" dirty="0"/>
          </a:p>
        </p:txBody>
      </p:sp>
      <p:sp>
        <p:nvSpPr>
          <p:cNvPr id="23" name="Ellipse 22"/>
          <p:cNvSpPr/>
          <p:nvPr/>
        </p:nvSpPr>
        <p:spPr>
          <a:xfrm>
            <a:off x="5644382" y="6789268"/>
            <a:ext cx="223018"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C4</a:t>
            </a:r>
            <a:endParaRPr lang="fr-FR" sz="900" dirty="0"/>
          </a:p>
        </p:txBody>
      </p:sp>
      <p:sp>
        <p:nvSpPr>
          <p:cNvPr id="24" name="ZoneTexte 23"/>
          <p:cNvSpPr txBox="1"/>
          <p:nvPr/>
        </p:nvSpPr>
        <p:spPr>
          <a:xfrm>
            <a:off x="5867400" y="6479367"/>
            <a:ext cx="3576620" cy="369332"/>
          </a:xfrm>
          <a:prstGeom prst="rect">
            <a:avLst/>
          </a:prstGeom>
          <a:noFill/>
        </p:spPr>
        <p:txBody>
          <a:bodyPr wrap="none" rtlCol="0">
            <a:spAutoFit/>
          </a:bodyPr>
          <a:lstStyle/>
          <a:p>
            <a:r>
              <a:rPr lang="fr-FR" sz="900" dirty="0" smtClean="0">
                <a:latin typeface="Univers 45 Light"/>
                <a:cs typeface="Univers for KPMG"/>
              </a:rPr>
              <a:t>Risque de mauvais déversement des écritures vers la comptabilité</a:t>
            </a:r>
            <a:endParaRPr lang="fr-FR" sz="900" dirty="0">
              <a:latin typeface="Univers 45 Light"/>
              <a:ea typeface="Calibri" panose="020F0502020204030204" pitchFamily="34" charset="0"/>
              <a:cs typeface="Times New Roman" panose="02020603050405020304" pitchFamily="18" charset="0"/>
            </a:endParaRPr>
          </a:p>
          <a:p>
            <a:endParaRPr lang="fr-FR" sz="900" dirty="0" smtClean="0">
              <a:latin typeface="Univers 45 Light"/>
              <a:cs typeface="Univers for KPMG"/>
            </a:endParaRPr>
          </a:p>
        </p:txBody>
      </p:sp>
      <p:sp>
        <p:nvSpPr>
          <p:cNvPr id="25" name="ZoneTexte 24"/>
          <p:cNvSpPr txBox="1"/>
          <p:nvPr/>
        </p:nvSpPr>
        <p:spPr>
          <a:xfrm>
            <a:off x="5889280" y="6793390"/>
            <a:ext cx="3307316" cy="230832"/>
          </a:xfrm>
          <a:prstGeom prst="rect">
            <a:avLst/>
          </a:prstGeom>
          <a:noFill/>
        </p:spPr>
        <p:txBody>
          <a:bodyPr wrap="none" rtlCol="0">
            <a:spAutoFit/>
          </a:bodyPr>
          <a:lstStyle/>
          <a:p>
            <a:r>
              <a:rPr lang="fr-FR" sz="900" dirty="0" smtClean="0">
                <a:latin typeface="Univers 45 Light"/>
                <a:cs typeface="Univers for KPMG"/>
              </a:rPr>
              <a:t>Cadrage périodique des états de la paie avec la comptabilité.</a:t>
            </a:r>
          </a:p>
        </p:txBody>
      </p:sp>
      <p:pic>
        <p:nvPicPr>
          <p:cNvPr id="4" name="Image 3"/>
          <p:cNvPicPr>
            <a:picLocks noChangeAspect="1"/>
          </p:cNvPicPr>
          <p:nvPr/>
        </p:nvPicPr>
        <p:blipFill rotWithShape="1">
          <a:blip r:embed="rId3"/>
          <a:srcRect l="2401"/>
          <a:stretch/>
        </p:blipFill>
        <p:spPr>
          <a:xfrm>
            <a:off x="83820" y="1555314"/>
            <a:ext cx="10435138" cy="4013967"/>
          </a:xfrm>
          <a:prstGeom prst="rect">
            <a:avLst/>
          </a:prstGeom>
        </p:spPr>
      </p:pic>
    </p:spTree>
    <p:extLst>
      <p:ext uri="{BB962C8B-B14F-4D97-AF65-F5344CB8AC3E}">
        <p14:creationId xmlns:p14="http://schemas.microsoft.com/office/powerpoint/2010/main" val="40507266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a:extLst>
              <a:ext uri="{FF2B5EF4-FFF2-40B4-BE49-F238E27FC236}">
                <a16:creationId xmlns:a16="http://schemas.microsoft.com/office/drawing/2014/main" xmlns="" id="{AE37FFAC-FDBA-4EB9-BD7F-B2594238CE72}"/>
              </a:ext>
            </a:extLst>
          </p:cNvPr>
          <p:cNvSpPr txBox="1">
            <a:spLocks/>
          </p:cNvSpPr>
          <p:nvPr/>
        </p:nvSpPr>
        <p:spPr>
          <a:xfrm>
            <a:off x="877436" y="513053"/>
            <a:ext cx="9695313" cy="469442"/>
          </a:xfrm>
          <a:prstGeom prst="rect">
            <a:avLst/>
          </a:prstGeom>
          <a:noFill/>
        </p:spPr>
        <p:txBody>
          <a:bodyPr vert="horz" lIns="0" tIns="0" rIns="0" bIns="0" rtlCol="0" anchor="t" anchorCtr="0">
            <a:noAutofit/>
          </a:bodyPr>
          <a:lstStyle>
            <a:lvl1pPr eaLnBrk="1" hangingPunct="1">
              <a:lnSpc>
                <a:spcPct val="70000"/>
              </a:lnSpc>
              <a:defRPr sz="4000">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a:t>Entretiens menés</a:t>
            </a:r>
            <a:endParaRPr lang="fr-FR" kern="0" dirty="0">
              <a:solidFill>
                <a:srgbClr val="0091DA"/>
              </a:solidFill>
            </a:endParaRPr>
          </a:p>
        </p:txBody>
      </p:sp>
      <p:sp>
        <p:nvSpPr>
          <p:cNvPr id="10" name="Rectangle 111">
            <a:extLst>
              <a:ext uri="{FF2B5EF4-FFF2-40B4-BE49-F238E27FC236}">
                <a16:creationId xmlns:a16="http://schemas.microsoft.com/office/drawing/2014/main" xmlns="" id="{526F7FFA-F714-479F-8DD6-40447B8C3749}"/>
              </a:ext>
            </a:extLst>
          </p:cNvPr>
          <p:cNvSpPr>
            <a:spLocks noChangeArrowheads="1"/>
          </p:cNvSpPr>
          <p:nvPr>
            <p:custDataLst>
              <p:tags r:id="rId1"/>
            </p:custDataLst>
          </p:nvPr>
        </p:nvSpPr>
        <p:spPr bwMode="gray">
          <a:xfrm>
            <a:off x="877435" y="1485269"/>
            <a:ext cx="9359900"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smtClean="0">
                <a:solidFill>
                  <a:srgbClr val="FFFFFF"/>
                </a:solidFill>
                <a:latin typeface="Univers 45 Light" pitchFamily="2" charset="0"/>
              </a:rPr>
              <a:t>Production immobilisée/ TECH</a:t>
            </a:r>
            <a:endParaRPr lang="fr-FR" sz="900" b="1" dirty="0">
              <a:solidFill>
                <a:srgbClr val="FFFFFF"/>
              </a:solidFill>
              <a:latin typeface="Univers 45 Light" pitchFamily="2" charset="0"/>
            </a:endParaRPr>
          </a:p>
        </p:txBody>
      </p:sp>
      <p:sp>
        <p:nvSpPr>
          <p:cNvPr id="12" name="Espace réservé du texte 3">
            <a:extLst>
              <a:ext uri="{FF2B5EF4-FFF2-40B4-BE49-F238E27FC236}">
                <a16:creationId xmlns:a16="http://schemas.microsoft.com/office/drawing/2014/main" xmlns="" id="{A4D6EF77-A6C6-49DD-8AFE-19FC7EB89F13}"/>
              </a:ext>
            </a:extLst>
          </p:cNvPr>
          <p:cNvSpPr txBox="1">
            <a:spLocks/>
          </p:cNvSpPr>
          <p:nvPr/>
        </p:nvSpPr>
        <p:spPr bwMode="gray">
          <a:xfrm>
            <a:off x="4601811" y="1781247"/>
            <a:ext cx="3526953" cy="623104"/>
          </a:xfrm>
          <a:prstGeom prst="rect">
            <a:avLst/>
          </a:prstGeom>
          <a:ln>
            <a:solidFill>
              <a:srgbClr val="409DAD"/>
            </a:solidFill>
          </a:ln>
        </p:spPr>
        <p:txBody>
          <a:bodyPr lIns="36000" tIns="36000" rIns="36000" bIns="36000"/>
          <a:lstStyle/>
          <a:p>
            <a:pPr marL="177800" lvl="2" indent="-177800">
              <a:spcBef>
                <a:spcPts val="600"/>
              </a:spcBef>
              <a:buClr>
                <a:srgbClr val="00338D"/>
              </a:buClr>
              <a:buFont typeface="Wingdings" panose="05000000000000000000" pitchFamily="2" charset="2"/>
              <a:buChar char="§"/>
              <a:defRPr/>
            </a:pPr>
            <a:r>
              <a:rPr lang="fr-FR" sz="900" dirty="0" smtClean="0">
                <a:solidFill>
                  <a:srgbClr val="000000"/>
                </a:solidFill>
                <a:latin typeface="Univers 45 Light" pitchFamily="2" charset="0"/>
              </a:rPr>
              <a:t>Yassine </a:t>
            </a:r>
            <a:r>
              <a:rPr lang="fr-FR" sz="900" dirty="0" err="1" smtClean="0">
                <a:solidFill>
                  <a:srgbClr val="000000"/>
                </a:solidFill>
                <a:latin typeface="Univers 45 Light" pitchFamily="2" charset="0"/>
              </a:rPr>
              <a:t>Azakak</a:t>
            </a:r>
            <a:r>
              <a:rPr lang="fr-FR" sz="900" dirty="0" smtClean="0">
                <a:solidFill>
                  <a:srgbClr val="000000"/>
                </a:solidFill>
                <a:latin typeface="Univers 45 Light" pitchFamily="2" charset="0"/>
              </a:rPr>
              <a:t> </a:t>
            </a:r>
            <a:r>
              <a:rPr lang="fr-FR" sz="900" dirty="0" smtClean="0">
                <a:latin typeface="Univers 45 Light" pitchFamily="2" charset="0"/>
                <a:cs typeface="Univers 45 Light" pitchFamily="2" charset="0"/>
              </a:rPr>
              <a:t>: </a:t>
            </a:r>
            <a:r>
              <a:rPr lang="fr-FR" sz="900" dirty="0">
                <a:latin typeface="Univers 45 Light" pitchFamily="2" charset="0"/>
                <a:cs typeface="Univers 45 Light" pitchFamily="2" charset="0"/>
              </a:rPr>
              <a:t>Manager</a:t>
            </a:r>
          </a:p>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Aurélie </a:t>
            </a:r>
            <a:r>
              <a:rPr lang="fr-FR" sz="900" dirty="0" err="1" smtClean="0">
                <a:solidFill>
                  <a:srgbClr val="000000"/>
                </a:solidFill>
                <a:latin typeface="Univers 45 Light" pitchFamily="2" charset="0"/>
              </a:rPr>
              <a:t>Schnell</a:t>
            </a:r>
            <a:r>
              <a:rPr lang="fr-FR" sz="900" dirty="0" smtClean="0">
                <a:solidFill>
                  <a:srgbClr val="000000"/>
                </a:solidFill>
                <a:latin typeface="Univers 45 Light" pitchFamily="2" charset="0"/>
              </a:rPr>
              <a:t> : </a:t>
            </a:r>
            <a:r>
              <a:rPr lang="fr-FR" sz="900" dirty="0" smtClean="0">
                <a:latin typeface="Univers 45 Light" pitchFamily="2" charset="0"/>
                <a:cs typeface="Univers 45 Light" pitchFamily="2" charset="0"/>
              </a:rPr>
              <a:t>Sénior</a:t>
            </a:r>
            <a:endParaRPr lang="fr-FR" sz="900" dirty="0" smtClean="0">
              <a:solidFill>
                <a:srgbClr val="000000"/>
              </a:solidFill>
              <a:latin typeface="Univers 45 Light" pitchFamily="2" charset="0"/>
            </a:endParaRPr>
          </a:p>
          <a:p>
            <a:pPr marL="355600" lvl="3" indent="-177800" fontAlgn="auto">
              <a:spcBef>
                <a:spcPts val="600"/>
              </a:spcBef>
              <a:spcAft>
                <a:spcPts val="0"/>
              </a:spcAft>
              <a:buClr>
                <a:srgbClr val="97989A"/>
              </a:buClr>
              <a:defRPr/>
            </a:pPr>
            <a:endParaRPr lang="fr-FR" sz="900" dirty="0">
              <a:latin typeface="Univers 45 Light" pitchFamily="2" charset="0"/>
            </a:endParaRPr>
          </a:p>
          <a:p>
            <a:pPr marL="635000" lvl="3"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177800" lvl="2"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
        <p:nvSpPr>
          <p:cNvPr id="13" name="Rectangle 111">
            <a:extLst>
              <a:ext uri="{FF2B5EF4-FFF2-40B4-BE49-F238E27FC236}">
                <a16:creationId xmlns:a16="http://schemas.microsoft.com/office/drawing/2014/main" xmlns="" id="{DF80D459-4C11-427A-8353-E112C8C33474}"/>
              </a:ext>
            </a:extLst>
          </p:cNvPr>
          <p:cNvSpPr>
            <a:spLocks noChangeArrowheads="1"/>
          </p:cNvSpPr>
          <p:nvPr>
            <p:custDataLst>
              <p:tags r:id="rId2"/>
            </p:custDataLst>
          </p:nvPr>
        </p:nvSpPr>
        <p:spPr bwMode="gray">
          <a:xfrm>
            <a:off x="877434" y="1219403"/>
            <a:ext cx="3540610" cy="231769"/>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a:solidFill>
                  <a:srgbClr val="FFFFFF"/>
                </a:solidFill>
                <a:latin typeface="Univers 45 Light" pitchFamily="2" charset="0"/>
              </a:rPr>
              <a:t>Interlocuteurs Believe</a:t>
            </a:r>
          </a:p>
        </p:txBody>
      </p:sp>
      <p:sp>
        <p:nvSpPr>
          <p:cNvPr id="20" name="Rectangle 111">
            <a:extLst>
              <a:ext uri="{FF2B5EF4-FFF2-40B4-BE49-F238E27FC236}">
                <a16:creationId xmlns:a16="http://schemas.microsoft.com/office/drawing/2014/main" xmlns="" id="{6F1B2751-BED5-4BD1-8F81-8183776E42DA}"/>
              </a:ext>
            </a:extLst>
          </p:cNvPr>
          <p:cNvSpPr>
            <a:spLocks noChangeArrowheads="1"/>
          </p:cNvSpPr>
          <p:nvPr>
            <p:custDataLst>
              <p:tags r:id="rId3"/>
            </p:custDataLst>
          </p:nvPr>
        </p:nvSpPr>
        <p:spPr bwMode="gray">
          <a:xfrm>
            <a:off x="4615097" y="1219405"/>
            <a:ext cx="3526953"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a:solidFill>
                  <a:srgbClr val="FFFFFF"/>
                </a:solidFill>
                <a:latin typeface="Univers 45 Light" pitchFamily="2" charset="0"/>
              </a:rPr>
              <a:t>Participants </a:t>
            </a:r>
            <a:r>
              <a:rPr lang="fr-FR" sz="900" b="1" dirty="0" smtClean="0">
                <a:solidFill>
                  <a:srgbClr val="FFFFFF"/>
                </a:solidFill>
                <a:latin typeface="Univers 45 Light" pitchFamily="2" charset="0"/>
              </a:rPr>
              <a:t>FICO GESTION</a:t>
            </a:r>
            <a:endParaRPr lang="fr-FR" sz="900" b="1" dirty="0">
              <a:solidFill>
                <a:srgbClr val="FFFFFF"/>
              </a:solidFill>
              <a:latin typeface="Univers 45 Light" pitchFamily="2" charset="0"/>
            </a:endParaRPr>
          </a:p>
        </p:txBody>
      </p:sp>
      <p:sp>
        <p:nvSpPr>
          <p:cNvPr id="21" name="Rectangle 111">
            <a:extLst>
              <a:ext uri="{FF2B5EF4-FFF2-40B4-BE49-F238E27FC236}">
                <a16:creationId xmlns:a16="http://schemas.microsoft.com/office/drawing/2014/main" xmlns="" id="{F05B8315-157D-4CED-8A91-05129388F187}"/>
              </a:ext>
            </a:extLst>
          </p:cNvPr>
          <p:cNvSpPr>
            <a:spLocks noChangeArrowheads="1"/>
          </p:cNvSpPr>
          <p:nvPr>
            <p:custDataLst>
              <p:tags r:id="rId4"/>
            </p:custDataLst>
          </p:nvPr>
        </p:nvSpPr>
        <p:spPr bwMode="gray">
          <a:xfrm>
            <a:off x="8339103" y="1219404"/>
            <a:ext cx="1871662"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a:solidFill>
                  <a:srgbClr val="FFFFFF"/>
                </a:solidFill>
                <a:latin typeface="Univers 45 Light" pitchFamily="2" charset="0"/>
              </a:rPr>
              <a:t>Dates et lieux</a:t>
            </a:r>
          </a:p>
        </p:txBody>
      </p:sp>
      <p:sp>
        <p:nvSpPr>
          <p:cNvPr id="22" name="Espace réservé du texte 3">
            <a:extLst>
              <a:ext uri="{FF2B5EF4-FFF2-40B4-BE49-F238E27FC236}">
                <a16:creationId xmlns:a16="http://schemas.microsoft.com/office/drawing/2014/main" xmlns="" id="{F9FA0F00-F763-414A-B2D1-5F5654758FA4}"/>
              </a:ext>
            </a:extLst>
          </p:cNvPr>
          <p:cNvSpPr txBox="1">
            <a:spLocks/>
          </p:cNvSpPr>
          <p:nvPr/>
        </p:nvSpPr>
        <p:spPr bwMode="gray">
          <a:xfrm>
            <a:off x="8325817" y="1781247"/>
            <a:ext cx="1871662" cy="623104"/>
          </a:xfrm>
          <a:prstGeom prst="rect">
            <a:avLst/>
          </a:prstGeom>
          <a:noFill/>
          <a:ln w="9525">
            <a:solidFill>
              <a:srgbClr val="409DAD"/>
            </a:solidFill>
            <a:miter lim="800000"/>
            <a:headEnd/>
            <a:tailEnd/>
          </a:ln>
        </p:spPr>
        <p:txBody>
          <a:bodyPr lIns="36000" tIns="36000" rIns="36000" bIns="36000"/>
          <a:lstStyle/>
          <a:p>
            <a:pPr marL="171450" lvl="2" indent="-171450">
              <a:spcBef>
                <a:spcPts val="600"/>
              </a:spcBef>
              <a:buClr>
                <a:srgbClr val="00338D"/>
              </a:buClr>
              <a:buFont typeface="Wingdings" panose="05000000000000000000" pitchFamily="2" charset="2"/>
              <a:buChar char="§"/>
            </a:pPr>
            <a:r>
              <a:rPr lang="fr-FR" sz="900" dirty="0">
                <a:latin typeface="Univers 45 Light" pitchFamily="2" charset="0"/>
              </a:rPr>
              <a:t>Réunion</a:t>
            </a:r>
            <a:r>
              <a:rPr lang="fr-FR" sz="900" dirty="0">
                <a:solidFill>
                  <a:srgbClr val="000000"/>
                </a:solidFill>
                <a:latin typeface="Univers 45 Light" pitchFamily="2" charset="0"/>
              </a:rPr>
              <a:t> Teams le </a:t>
            </a:r>
            <a:r>
              <a:rPr lang="fr-FR" sz="900" dirty="0" smtClean="0">
                <a:solidFill>
                  <a:srgbClr val="000000"/>
                </a:solidFill>
                <a:latin typeface="Univers 45 Light" pitchFamily="2" charset="0"/>
              </a:rPr>
              <a:t>30/11/2020 (1h)</a:t>
            </a:r>
            <a:endParaRPr lang="fr-FR" sz="900" dirty="0" smtClean="0">
              <a:latin typeface="Univers 45 Light" pitchFamily="2" charset="0"/>
            </a:endParaRPr>
          </a:p>
          <a:p>
            <a:pPr marL="171450" lvl="2" indent="-171450">
              <a:spcBef>
                <a:spcPts val="600"/>
              </a:spcBef>
              <a:buClr>
                <a:srgbClr val="00338D"/>
              </a:buClr>
              <a:buFont typeface="Wingdings" panose="05000000000000000000" pitchFamily="2" charset="2"/>
              <a:buChar char="§"/>
            </a:pPr>
            <a:r>
              <a:rPr lang="fr-FR" sz="900" dirty="0" smtClean="0">
                <a:latin typeface="Univers 45 Light" pitchFamily="2" charset="0"/>
              </a:rPr>
              <a:t>Réunion</a:t>
            </a:r>
            <a:r>
              <a:rPr lang="fr-FR" sz="900" dirty="0" smtClean="0">
                <a:solidFill>
                  <a:srgbClr val="000000"/>
                </a:solidFill>
                <a:latin typeface="Univers 45 Light" pitchFamily="2" charset="0"/>
              </a:rPr>
              <a:t> </a:t>
            </a:r>
            <a:r>
              <a:rPr lang="fr-FR" sz="900" dirty="0">
                <a:solidFill>
                  <a:srgbClr val="000000"/>
                </a:solidFill>
                <a:latin typeface="Univers 45 Light" pitchFamily="2" charset="0"/>
              </a:rPr>
              <a:t>Teams le 03/12/2020 (1h</a:t>
            </a:r>
            <a:r>
              <a:rPr lang="fr-FR" sz="900" dirty="0" smtClean="0">
                <a:solidFill>
                  <a:srgbClr val="000000"/>
                </a:solidFill>
                <a:latin typeface="Univers 45 Light" pitchFamily="2" charset="0"/>
              </a:rPr>
              <a:t>)</a:t>
            </a:r>
          </a:p>
          <a:p>
            <a:pPr marL="171450" lvl="2" indent="-171450">
              <a:spcBef>
                <a:spcPts val="600"/>
              </a:spcBef>
              <a:buClr>
                <a:srgbClr val="00338D"/>
              </a:buClr>
              <a:buFont typeface="Wingdings" panose="05000000000000000000" pitchFamily="2" charset="2"/>
              <a:buChar char="§"/>
            </a:pPr>
            <a:r>
              <a:rPr lang="fr-FR" sz="900" dirty="0" smtClean="0">
                <a:solidFill>
                  <a:srgbClr val="000000"/>
                </a:solidFill>
                <a:latin typeface="Univers 45 Light" pitchFamily="2" charset="0"/>
              </a:rPr>
              <a:t>Réunion Teams le 07/12/2020  </a:t>
            </a:r>
            <a:r>
              <a:rPr lang="fr-FR" sz="900" dirty="0">
                <a:solidFill>
                  <a:srgbClr val="000000"/>
                </a:solidFill>
                <a:latin typeface="Univers 45 Light" pitchFamily="2" charset="0"/>
              </a:rPr>
              <a:t>(1h)</a:t>
            </a:r>
          </a:p>
          <a:p>
            <a:pPr marL="171450" lvl="2" indent="-171450">
              <a:spcBef>
                <a:spcPts val="600"/>
              </a:spcBef>
              <a:buClr>
                <a:srgbClr val="00338D"/>
              </a:buClr>
              <a:buFont typeface="Wingdings" panose="05000000000000000000" pitchFamily="2" charset="2"/>
              <a:buChar char="§"/>
            </a:pPr>
            <a:endParaRPr lang="fr-FR" sz="900" dirty="0">
              <a:latin typeface="Univers 45 Light" pitchFamily="2" charset="0"/>
            </a:endParaRPr>
          </a:p>
          <a:p>
            <a:pPr marL="171450" lvl="2" indent="-171450">
              <a:spcBef>
                <a:spcPts val="600"/>
              </a:spcBef>
              <a:buClr>
                <a:srgbClr val="00338D"/>
              </a:buClr>
              <a:buFont typeface="Wingdings" panose="05000000000000000000" pitchFamily="2" charset="2"/>
              <a:buChar char="§"/>
            </a:pPr>
            <a:endParaRPr lang="fr-FR" sz="900" dirty="0" smtClean="0">
              <a:solidFill>
                <a:srgbClr val="000000"/>
              </a:solidFill>
              <a:latin typeface="Univers 45 Light" pitchFamily="2" charset="0"/>
            </a:endParaRPr>
          </a:p>
          <a:p>
            <a:pPr marL="171450" lvl="2" indent="-171450">
              <a:spcBef>
                <a:spcPts val="600"/>
              </a:spcBef>
              <a:buClr>
                <a:srgbClr val="00338D"/>
              </a:buClr>
              <a:buFont typeface="Wingdings" panose="05000000000000000000" pitchFamily="2" charset="2"/>
              <a:buChar char="§"/>
            </a:pPr>
            <a:endParaRPr lang="fr-FR" sz="900" dirty="0">
              <a:solidFill>
                <a:srgbClr val="000000"/>
              </a:solidFill>
              <a:latin typeface="Univers 45 Light" pitchFamily="2" charset="0"/>
            </a:endParaRPr>
          </a:p>
        </p:txBody>
      </p:sp>
      <p:sp>
        <p:nvSpPr>
          <p:cNvPr id="25" name="Espace réservé du texte 2">
            <a:extLst>
              <a:ext uri="{FF2B5EF4-FFF2-40B4-BE49-F238E27FC236}">
                <a16:creationId xmlns:a16="http://schemas.microsoft.com/office/drawing/2014/main" xmlns="" id="{4D6B6369-3D4F-4C1C-BF15-E0F13EB306C1}"/>
              </a:ext>
            </a:extLst>
          </p:cNvPr>
          <p:cNvSpPr txBox="1">
            <a:spLocks/>
          </p:cNvSpPr>
          <p:nvPr/>
        </p:nvSpPr>
        <p:spPr>
          <a:xfrm>
            <a:off x="850863" y="3924979"/>
            <a:ext cx="3540609" cy="575736"/>
          </a:xfrm>
          <a:prstGeom prst="rect">
            <a:avLst/>
          </a:prstGeom>
          <a:ln w="3175">
            <a:solidFill>
              <a:srgbClr val="409DAD"/>
            </a:solidFill>
          </a:ln>
        </p:spPr>
        <p:txBody>
          <a:bodyPr lIns="36000" tIns="36000" rIns="36000" bIns="36000"/>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2" defTabSz="914400"/>
            <a:r>
              <a:rPr lang="fr-FR" sz="900" kern="0" dirty="0"/>
              <a:t> </a:t>
            </a:r>
            <a:r>
              <a:rPr lang="fr-FR" sz="900" kern="0" dirty="0" err="1"/>
              <a:t>Brendy</a:t>
            </a:r>
            <a:r>
              <a:rPr lang="fr-FR" sz="900" kern="0" dirty="0"/>
              <a:t>  </a:t>
            </a:r>
            <a:r>
              <a:rPr lang="fr-FR" sz="900" kern="0" dirty="0" err="1"/>
              <a:t>Chiniah</a:t>
            </a:r>
            <a:r>
              <a:rPr lang="fr-FR" sz="900" kern="0" dirty="0"/>
              <a:t> </a:t>
            </a:r>
            <a:r>
              <a:rPr lang="fr-FR" sz="900" kern="0" dirty="0" smtClean="0"/>
              <a:t> : </a:t>
            </a:r>
            <a:endParaRPr lang="fr-FR" sz="900" kern="0" dirty="0"/>
          </a:p>
        </p:txBody>
      </p:sp>
      <p:sp>
        <p:nvSpPr>
          <p:cNvPr id="28" name="Espace réservé du texte 3">
            <a:extLst>
              <a:ext uri="{FF2B5EF4-FFF2-40B4-BE49-F238E27FC236}">
                <a16:creationId xmlns:a16="http://schemas.microsoft.com/office/drawing/2014/main" xmlns="" id="{75A64BB2-E525-4EA9-90D3-850E193A164C}"/>
              </a:ext>
            </a:extLst>
          </p:cNvPr>
          <p:cNvSpPr txBox="1">
            <a:spLocks/>
          </p:cNvSpPr>
          <p:nvPr/>
        </p:nvSpPr>
        <p:spPr bwMode="gray">
          <a:xfrm>
            <a:off x="8312533" y="3907360"/>
            <a:ext cx="1871662" cy="572917"/>
          </a:xfrm>
          <a:prstGeom prst="rect">
            <a:avLst/>
          </a:prstGeom>
          <a:noFill/>
          <a:ln w="9525">
            <a:solidFill>
              <a:srgbClr val="409DAD"/>
            </a:solidFill>
            <a:miter lim="800000"/>
            <a:headEnd/>
            <a:tailEnd/>
          </a:ln>
        </p:spPr>
        <p:txBody>
          <a:bodyPr lIns="36000" tIns="36000" rIns="36000" bIns="36000"/>
          <a:lstStyle/>
          <a:p>
            <a:pPr marL="171450" lvl="2" indent="-171450">
              <a:spcBef>
                <a:spcPts val="600"/>
              </a:spcBef>
              <a:buClr>
                <a:srgbClr val="00338D"/>
              </a:buClr>
              <a:buFont typeface="Wingdings" panose="05000000000000000000" pitchFamily="2" charset="2"/>
              <a:buChar char="§"/>
            </a:pPr>
            <a:r>
              <a:rPr lang="fr-FR" sz="900" dirty="0">
                <a:latin typeface="Univers 45 Light" pitchFamily="2" charset="0"/>
              </a:rPr>
              <a:t>Réunion</a:t>
            </a:r>
            <a:r>
              <a:rPr lang="fr-FR" sz="900" dirty="0">
                <a:solidFill>
                  <a:srgbClr val="000000"/>
                </a:solidFill>
                <a:latin typeface="Univers 45 Light" pitchFamily="2" charset="0"/>
              </a:rPr>
              <a:t> Teams le </a:t>
            </a:r>
            <a:r>
              <a:rPr lang="fr-FR" sz="900" dirty="0" smtClean="0">
                <a:solidFill>
                  <a:srgbClr val="000000"/>
                </a:solidFill>
                <a:latin typeface="Univers 45 Light" pitchFamily="2" charset="0"/>
              </a:rPr>
              <a:t>07</a:t>
            </a:r>
            <a:r>
              <a:rPr lang="fr-FR" sz="900" dirty="0">
                <a:solidFill>
                  <a:srgbClr val="000000"/>
                </a:solidFill>
                <a:latin typeface="Univers 45 Light" pitchFamily="2" charset="0"/>
              </a:rPr>
              <a:t>/12/2020 </a:t>
            </a:r>
            <a:r>
              <a:rPr lang="fr-FR" sz="900" dirty="0" smtClean="0">
                <a:solidFill>
                  <a:srgbClr val="000000"/>
                </a:solidFill>
                <a:latin typeface="Univers 45 Light" pitchFamily="2" charset="0"/>
              </a:rPr>
              <a:t>(2h</a:t>
            </a:r>
            <a:r>
              <a:rPr lang="fr-FR" sz="900" dirty="0">
                <a:solidFill>
                  <a:srgbClr val="000000"/>
                </a:solidFill>
                <a:latin typeface="Univers 45 Light" pitchFamily="2" charset="0"/>
              </a:rPr>
              <a:t>)</a:t>
            </a:r>
            <a:endParaRPr lang="fr-FR" sz="900" dirty="0">
              <a:latin typeface="Univers 45 Light" pitchFamily="2" charset="0"/>
            </a:endParaRPr>
          </a:p>
          <a:p>
            <a:pPr marL="171450" lvl="2" indent="-171450">
              <a:spcBef>
                <a:spcPts val="600"/>
              </a:spcBef>
              <a:buClr>
                <a:srgbClr val="00338D"/>
              </a:buClr>
              <a:buFont typeface="Wingdings" panose="05000000000000000000" pitchFamily="2" charset="2"/>
              <a:buChar char="§"/>
            </a:pPr>
            <a:endParaRPr lang="fr-FR" sz="900" dirty="0">
              <a:solidFill>
                <a:srgbClr val="000000"/>
              </a:solidFill>
              <a:latin typeface="Univers 45 Light" pitchFamily="2" charset="0"/>
            </a:endParaRPr>
          </a:p>
        </p:txBody>
      </p:sp>
      <p:sp>
        <p:nvSpPr>
          <p:cNvPr id="29" name="Rectangle 111">
            <a:extLst>
              <a:ext uri="{FF2B5EF4-FFF2-40B4-BE49-F238E27FC236}">
                <a16:creationId xmlns:a16="http://schemas.microsoft.com/office/drawing/2014/main" xmlns="" id="{3225BB70-3CC0-40FC-AA81-34CA8CCBFD07}"/>
              </a:ext>
            </a:extLst>
          </p:cNvPr>
          <p:cNvSpPr>
            <a:spLocks noChangeArrowheads="1"/>
          </p:cNvSpPr>
          <p:nvPr>
            <p:custDataLst>
              <p:tags r:id="rId5"/>
            </p:custDataLst>
          </p:nvPr>
        </p:nvSpPr>
        <p:spPr bwMode="gray">
          <a:xfrm>
            <a:off x="864149" y="4598512"/>
            <a:ext cx="9333330"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smtClean="0">
                <a:solidFill>
                  <a:srgbClr val="FFFFFF"/>
                </a:solidFill>
                <a:latin typeface="Univers 45 Light" pitchFamily="2" charset="0"/>
              </a:rPr>
              <a:t>Trésorerie</a:t>
            </a:r>
            <a:endParaRPr lang="fr-FR" sz="900" b="1" dirty="0">
              <a:solidFill>
                <a:srgbClr val="FFFFFF"/>
              </a:solidFill>
              <a:latin typeface="Univers 45 Light" pitchFamily="2" charset="0"/>
            </a:endParaRPr>
          </a:p>
        </p:txBody>
      </p:sp>
      <p:sp>
        <p:nvSpPr>
          <p:cNvPr id="30" name="Espace réservé du texte 2">
            <a:extLst>
              <a:ext uri="{FF2B5EF4-FFF2-40B4-BE49-F238E27FC236}">
                <a16:creationId xmlns:a16="http://schemas.microsoft.com/office/drawing/2014/main" xmlns="" id="{9DBB0F7E-F445-4E28-84B7-FCE50EA52705}"/>
              </a:ext>
            </a:extLst>
          </p:cNvPr>
          <p:cNvSpPr txBox="1">
            <a:spLocks/>
          </p:cNvSpPr>
          <p:nvPr/>
        </p:nvSpPr>
        <p:spPr>
          <a:xfrm>
            <a:off x="864151" y="4924637"/>
            <a:ext cx="3540609" cy="501237"/>
          </a:xfrm>
          <a:prstGeom prst="rect">
            <a:avLst/>
          </a:prstGeom>
          <a:ln w="3175">
            <a:solidFill>
              <a:srgbClr val="409DAD"/>
            </a:solidFill>
          </a:ln>
        </p:spPr>
        <p:txBody>
          <a:bodyPr lIns="36000" tIns="36000" rIns="36000" bIns="36000"/>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2" defTabSz="914400"/>
            <a:r>
              <a:rPr lang="fr-FR" sz="900" kern="0" dirty="0" smtClean="0"/>
              <a:t>Térence </a:t>
            </a:r>
            <a:r>
              <a:rPr lang="fr-FR" sz="900" kern="0" dirty="0" err="1" smtClean="0"/>
              <a:t>Chevallereau</a:t>
            </a:r>
            <a:r>
              <a:rPr lang="fr-FR" sz="900" kern="0" dirty="0" smtClean="0"/>
              <a:t> : Responsable de la Trésorerie</a:t>
            </a:r>
            <a:endParaRPr lang="fr-FR" sz="900" kern="0" dirty="0"/>
          </a:p>
        </p:txBody>
      </p:sp>
      <p:sp>
        <p:nvSpPr>
          <p:cNvPr id="31" name="Espace réservé du texte 3">
            <a:extLst>
              <a:ext uri="{FF2B5EF4-FFF2-40B4-BE49-F238E27FC236}">
                <a16:creationId xmlns:a16="http://schemas.microsoft.com/office/drawing/2014/main" xmlns="" id="{AB15AC18-9197-4BD0-9AC6-6F3B57C89E2F}"/>
              </a:ext>
            </a:extLst>
          </p:cNvPr>
          <p:cNvSpPr txBox="1">
            <a:spLocks/>
          </p:cNvSpPr>
          <p:nvPr/>
        </p:nvSpPr>
        <p:spPr bwMode="gray">
          <a:xfrm>
            <a:off x="4588525" y="4924637"/>
            <a:ext cx="3526953" cy="501237"/>
          </a:xfrm>
          <a:prstGeom prst="rect">
            <a:avLst/>
          </a:prstGeom>
          <a:ln>
            <a:solidFill>
              <a:srgbClr val="409DAD"/>
            </a:solidFill>
          </a:ln>
        </p:spPr>
        <p:txBody>
          <a:bodyPr lIns="36000" tIns="36000" rIns="36000" bIns="36000"/>
          <a:lstStyle/>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Yassine </a:t>
            </a:r>
            <a:r>
              <a:rPr lang="fr-FR" sz="900" dirty="0" err="1">
                <a:solidFill>
                  <a:srgbClr val="000000"/>
                </a:solidFill>
                <a:latin typeface="Univers 45 Light" pitchFamily="2" charset="0"/>
              </a:rPr>
              <a:t>Azakak</a:t>
            </a:r>
            <a:r>
              <a:rPr lang="fr-FR" sz="900" dirty="0">
                <a:solidFill>
                  <a:srgbClr val="000000"/>
                </a:solidFill>
                <a:latin typeface="Univers 45 Light" pitchFamily="2" charset="0"/>
              </a:rPr>
              <a:t> </a:t>
            </a:r>
            <a:r>
              <a:rPr lang="fr-FR" sz="900" dirty="0">
                <a:latin typeface="Univers 45 Light" pitchFamily="2" charset="0"/>
                <a:cs typeface="Univers 45 Light" pitchFamily="2" charset="0"/>
              </a:rPr>
              <a:t>: Manager</a:t>
            </a:r>
          </a:p>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Aurélie </a:t>
            </a:r>
            <a:r>
              <a:rPr lang="fr-FR" sz="900" dirty="0" err="1">
                <a:solidFill>
                  <a:srgbClr val="000000"/>
                </a:solidFill>
                <a:latin typeface="Univers 45 Light" pitchFamily="2" charset="0"/>
              </a:rPr>
              <a:t>Schnell</a:t>
            </a:r>
            <a:r>
              <a:rPr lang="fr-FR" sz="900" dirty="0">
                <a:solidFill>
                  <a:srgbClr val="000000"/>
                </a:solidFill>
                <a:latin typeface="Univers 45 Light" pitchFamily="2" charset="0"/>
              </a:rPr>
              <a:t> : </a:t>
            </a:r>
            <a:r>
              <a:rPr lang="fr-FR" sz="900" dirty="0">
                <a:latin typeface="Univers 45 Light" pitchFamily="2" charset="0"/>
                <a:cs typeface="Univers 45 Light" pitchFamily="2" charset="0"/>
              </a:rPr>
              <a:t>Sénior</a:t>
            </a:r>
            <a:endParaRPr lang="fr-FR" sz="900" dirty="0">
              <a:solidFill>
                <a:srgbClr val="000000"/>
              </a:solidFill>
              <a:latin typeface="Univers 45 Light" pitchFamily="2" charset="0"/>
            </a:endParaRPr>
          </a:p>
          <a:p>
            <a:pPr marL="177800" lvl="2"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
        <p:nvSpPr>
          <p:cNvPr id="32" name="Espace réservé du texte 3">
            <a:extLst>
              <a:ext uri="{FF2B5EF4-FFF2-40B4-BE49-F238E27FC236}">
                <a16:creationId xmlns:a16="http://schemas.microsoft.com/office/drawing/2014/main" xmlns="" id="{C15D833F-20A6-4FA1-91D2-3FEB8FC5A69B}"/>
              </a:ext>
            </a:extLst>
          </p:cNvPr>
          <p:cNvSpPr txBox="1">
            <a:spLocks/>
          </p:cNvSpPr>
          <p:nvPr/>
        </p:nvSpPr>
        <p:spPr bwMode="gray">
          <a:xfrm>
            <a:off x="8299243" y="4924638"/>
            <a:ext cx="1871662" cy="501236"/>
          </a:xfrm>
          <a:prstGeom prst="rect">
            <a:avLst/>
          </a:prstGeom>
          <a:noFill/>
          <a:ln w="9525">
            <a:solidFill>
              <a:srgbClr val="409DAD"/>
            </a:solidFill>
            <a:miter lim="800000"/>
            <a:headEnd/>
            <a:tailEnd/>
          </a:ln>
        </p:spPr>
        <p:txBody>
          <a:bodyPr lIns="36000" tIns="36000" rIns="36000" bIns="36000"/>
          <a:lstStyle/>
          <a:p>
            <a:pPr marL="171450" lvl="2" indent="-171450">
              <a:spcBef>
                <a:spcPts val="600"/>
              </a:spcBef>
              <a:buClr>
                <a:srgbClr val="00338D"/>
              </a:buClr>
              <a:buFont typeface="Wingdings" panose="05000000000000000000" pitchFamily="2" charset="2"/>
              <a:buChar char="§"/>
            </a:pPr>
            <a:r>
              <a:rPr lang="fr-FR" sz="900" dirty="0">
                <a:latin typeface="Univers 45 Light" pitchFamily="2" charset="0"/>
              </a:rPr>
              <a:t>Réunion</a:t>
            </a:r>
            <a:r>
              <a:rPr lang="fr-FR" sz="900" dirty="0">
                <a:solidFill>
                  <a:srgbClr val="000000"/>
                </a:solidFill>
                <a:latin typeface="Univers 45 Light" pitchFamily="2" charset="0"/>
              </a:rPr>
              <a:t> Teams le </a:t>
            </a:r>
            <a:r>
              <a:rPr lang="fr-FR" sz="900" dirty="0" smtClean="0">
                <a:solidFill>
                  <a:srgbClr val="000000"/>
                </a:solidFill>
                <a:latin typeface="Univers 45 Light" pitchFamily="2" charset="0"/>
              </a:rPr>
              <a:t>30/11/2020</a:t>
            </a:r>
            <a:endParaRPr lang="fr-FR" sz="900" dirty="0">
              <a:solidFill>
                <a:srgbClr val="000000"/>
              </a:solidFill>
              <a:latin typeface="Univers 45 Light" pitchFamily="2" charset="0"/>
            </a:endParaRPr>
          </a:p>
        </p:txBody>
      </p:sp>
      <p:sp>
        <p:nvSpPr>
          <p:cNvPr id="19" name="Espace réservé du texte 3">
            <a:extLst>
              <a:ext uri="{FF2B5EF4-FFF2-40B4-BE49-F238E27FC236}">
                <a16:creationId xmlns:a16="http://schemas.microsoft.com/office/drawing/2014/main" xmlns="" id="{AB15AC18-9197-4BD0-9AC6-6F3B57C89E2F}"/>
              </a:ext>
            </a:extLst>
          </p:cNvPr>
          <p:cNvSpPr txBox="1">
            <a:spLocks/>
          </p:cNvSpPr>
          <p:nvPr/>
        </p:nvSpPr>
        <p:spPr bwMode="gray">
          <a:xfrm>
            <a:off x="4588524" y="3924979"/>
            <a:ext cx="3526953" cy="575736"/>
          </a:xfrm>
          <a:prstGeom prst="rect">
            <a:avLst/>
          </a:prstGeom>
          <a:ln>
            <a:solidFill>
              <a:srgbClr val="409DAD"/>
            </a:solidFill>
          </a:ln>
        </p:spPr>
        <p:txBody>
          <a:bodyPr lIns="36000" tIns="36000" rIns="36000" bIns="36000"/>
          <a:lstStyle/>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Yassine </a:t>
            </a:r>
            <a:r>
              <a:rPr lang="fr-FR" sz="900" dirty="0" err="1">
                <a:solidFill>
                  <a:srgbClr val="000000"/>
                </a:solidFill>
                <a:latin typeface="Univers 45 Light" pitchFamily="2" charset="0"/>
              </a:rPr>
              <a:t>Azakak</a:t>
            </a:r>
            <a:r>
              <a:rPr lang="fr-FR" sz="900" dirty="0">
                <a:solidFill>
                  <a:srgbClr val="000000"/>
                </a:solidFill>
                <a:latin typeface="Univers 45 Light" pitchFamily="2" charset="0"/>
              </a:rPr>
              <a:t> </a:t>
            </a:r>
            <a:r>
              <a:rPr lang="fr-FR" sz="900" dirty="0">
                <a:latin typeface="Univers 45 Light" pitchFamily="2" charset="0"/>
                <a:cs typeface="Univers 45 Light" pitchFamily="2" charset="0"/>
              </a:rPr>
              <a:t>: Manager</a:t>
            </a:r>
          </a:p>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Aurélie </a:t>
            </a:r>
            <a:r>
              <a:rPr lang="fr-FR" sz="900" dirty="0" err="1">
                <a:solidFill>
                  <a:srgbClr val="000000"/>
                </a:solidFill>
                <a:latin typeface="Univers 45 Light" pitchFamily="2" charset="0"/>
              </a:rPr>
              <a:t>Schnell</a:t>
            </a:r>
            <a:r>
              <a:rPr lang="fr-FR" sz="900" dirty="0">
                <a:solidFill>
                  <a:srgbClr val="000000"/>
                </a:solidFill>
                <a:latin typeface="Univers 45 Light" pitchFamily="2" charset="0"/>
              </a:rPr>
              <a:t> : </a:t>
            </a:r>
            <a:r>
              <a:rPr lang="fr-FR" sz="900" dirty="0">
                <a:latin typeface="Univers 45 Light" pitchFamily="2" charset="0"/>
                <a:cs typeface="Univers 45 Light" pitchFamily="2" charset="0"/>
              </a:rPr>
              <a:t>Sénior</a:t>
            </a:r>
            <a:endParaRPr lang="fr-FR" sz="900" dirty="0">
              <a:solidFill>
                <a:srgbClr val="000000"/>
              </a:solidFill>
              <a:latin typeface="Univers 45 Light" pitchFamily="2" charset="0"/>
            </a:endParaRPr>
          </a:p>
          <a:p>
            <a:pPr marL="177800" lvl="2"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
        <p:nvSpPr>
          <p:cNvPr id="24" name="Rectangle 111">
            <a:extLst>
              <a:ext uri="{FF2B5EF4-FFF2-40B4-BE49-F238E27FC236}">
                <a16:creationId xmlns:a16="http://schemas.microsoft.com/office/drawing/2014/main" xmlns="" id="{526F7FFA-F714-479F-8DD6-40447B8C3749}"/>
              </a:ext>
            </a:extLst>
          </p:cNvPr>
          <p:cNvSpPr>
            <a:spLocks noChangeArrowheads="1"/>
          </p:cNvSpPr>
          <p:nvPr>
            <p:custDataLst>
              <p:tags r:id="rId6"/>
            </p:custDataLst>
          </p:nvPr>
        </p:nvSpPr>
        <p:spPr bwMode="gray">
          <a:xfrm>
            <a:off x="877435" y="2486972"/>
            <a:ext cx="9359900"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smtClean="0">
                <a:solidFill>
                  <a:srgbClr val="FFFFFF"/>
                </a:solidFill>
                <a:latin typeface="Univers 45 Light" pitchFamily="2" charset="0"/>
              </a:rPr>
              <a:t>Production immobilisée/ Label</a:t>
            </a:r>
            <a:endParaRPr lang="fr-FR" sz="900" b="1" dirty="0">
              <a:solidFill>
                <a:srgbClr val="FFFFFF"/>
              </a:solidFill>
              <a:latin typeface="Univers 45 Light" pitchFamily="2" charset="0"/>
            </a:endParaRPr>
          </a:p>
        </p:txBody>
      </p:sp>
      <p:sp>
        <p:nvSpPr>
          <p:cNvPr id="26" name="Espace réservé du texte 3">
            <a:extLst>
              <a:ext uri="{FF2B5EF4-FFF2-40B4-BE49-F238E27FC236}">
                <a16:creationId xmlns:a16="http://schemas.microsoft.com/office/drawing/2014/main" xmlns="" id="{A4D6EF77-A6C6-49DD-8AFE-19FC7EB89F13}"/>
              </a:ext>
            </a:extLst>
          </p:cNvPr>
          <p:cNvSpPr txBox="1">
            <a:spLocks/>
          </p:cNvSpPr>
          <p:nvPr/>
        </p:nvSpPr>
        <p:spPr bwMode="gray">
          <a:xfrm>
            <a:off x="4615097" y="2806028"/>
            <a:ext cx="3526953" cy="695029"/>
          </a:xfrm>
          <a:prstGeom prst="rect">
            <a:avLst/>
          </a:prstGeom>
          <a:ln>
            <a:solidFill>
              <a:srgbClr val="409DAD"/>
            </a:solidFill>
          </a:ln>
        </p:spPr>
        <p:txBody>
          <a:bodyPr lIns="36000" tIns="36000" rIns="36000" bIns="36000"/>
          <a:lstStyle/>
          <a:p>
            <a:pPr marL="177800" lvl="2" indent="-177800">
              <a:spcBef>
                <a:spcPts val="600"/>
              </a:spcBef>
              <a:buClr>
                <a:srgbClr val="00338D"/>
              </a:buClr>
              <a:buFont typeface="Wingdings" panose="05000000000000000000" pitchFamily="2" charset="2"/>
              <a:buChar char="§"/>
              <a:defRPr/>
            </a:pPr>
            <a:r>
              <a:rPr lang="fr-FR" sz="900" dirty="0" smtClean="0">
                <a:solidFill>
                  <a:srgbClr val="000000"/>
                </a:solidFill>
                <a:latin typeface="Univers 45 Light" pitchFamily="2" charset="0"/>
              </a:rPr>
              <a:t>Yassine </a:t>
            </a:r>
            <a:r>
              <a:rPr lang="fr-FR" sz="900" dirty="0" err="1" smtClean="0">
                <a:solidFill>
                  <a:srgbClr val="000000"/>
                </a:solidFill>
                <a:latin typeface="Univers 45 Light" pitchFamily="2" charset="0"/>
              </a:rPr>
              <a:t>Azakak</a:t>
            </a:r>
            <a:r>
              <a:rPr lang="fr-FR" sz="900" dirty="0" smtClean="0">
                <a:solidFill>
                  <a:srgbClr val="000000"/>
                </a:solidFill>
                <a:latin typeface="Univers 45 Light" pitchFamily="2" charset="0"/>
              </a:rPr>
              <a:t> </a:t>
            </a:r>
            <a:r>
              <a:rPr lang="fr-FR" sz="900" dirty="0" smtClean="0">
                <a:latin typeface="Univers 45 Light" pitchFamily="2" charset="0"/>
                <a:cs typeface="Univers 45 Light" pitchFamily="2" charset="0"/>
              </a:rPr>
              <a:t>: </a:t>
            </a:r>
            <a:r>
              <a:rPr lang="fr-FR" sz="900" dirty="0">
                <a:latin typeface="Univers 45 Light" pitchFamily="2" charset="0"/>
                <a:cs typeface="Univers 45 Light" pitchFamily="2" charset="0"/>
              </a:rPr>
              <a:t>Manager</a:t>
            </a:r>
          </a:p>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Aurélie </a:t>
            </a:r>
            <a:r>
              <a:rPr lang="fr-FR" sz="900" dirty="0" err="1" smtClean="0">
                <a:solidFill>
                  <a:srgbClr val="000000"/>
                </a:solidFill>
                <a:latin typeface="Univers 45 Light" pitchFamily="2" charset="0"/>
              </a:rPr>
              <a:t>Schnell</a:t>
            </a:r>
            <a:r>
              <a:rPr lang="fr-FR" sz="900" dirty="0" smtClean="0">
                <a:solidFill>
                  <a:srgbClr val="000000"/>
                </a:solidFill>
                <a:latin typeface="Univers 45 Light" pitchFamily="2" charset="0"/>
              </a:rPr>
              <a:t> : </a:t>
            </a:r>
            <a:r>
              <a:rPr lang="fr-FR" sz="900" dirty="0" smtClean="0">
                <a:latin typeface="Univers 45 Light" pitchFamily="2" charset="0"/>
                <a:cs typeface="Univers 45 Light" pitchFamily="2" charset="0"/>
              </a:rPr>
              <a:t>Sénior</a:t>
            </a:r>
            <a:endParaRPr lang="fr-FR" sz="900" dirty="0" smtClean="0">
              <a:solidFill>
                <a:srgbClr val="000000"/>
              </a:solidFill>
              <a:latin typeface="Univers 45 Light" pitchFamily="2" charset="0"/>
            </a:endParaRPr>
          </a:p>
          <a:p>
            <a:pPr marL="355600" lvl="3" indent="-177800" fontAlgn="auto">
              <a:spcBef>
                <a:spcPts val="600"/>
              </a:spcBef>
              <a:spcAft>
                <a:spcPts val="0"/>
              </a:spcAft>
              <a:buClr>
                <a:srgbClr val="97989A"/>
              </a:buClr>
              <a:defRPr/>
            </a:pPr>
            <a:endParaRPr lang="fr-FR" sz="900" dirty="0">
              <a:latin typeface="Univers 45 Light" pitchFamily="2" charset="0"/>
            </a:endParaRPr>
          </a:p>
          <a:p>
            <a:pPr marL="635000" lvl="3"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177800" lvl="2"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
        <p:nvSpPr>
          <p:cNvPr id="33" name="Espace réservé du texte 3">
            <a:extLst>
              <a:ext uri="{FF2B5EF4-FFF2-40B4-BE49-F238E27FC236}">
                <a16:creationId xmlns:a16="http://schemas.microsoft.com/office/drawing/2014/main" xmlns="" id="{F9FA0F00-F763-414A-B2D1-5F5654758FA4}"/>
              </a:ext>
            </a:extLst>
          </p:cNvPr>
          <p:cNvSpPr txBox="1">
            <a:spLocks/>
          </p:cNvSpPr>
          <p:nvPr/>
        </p:nvSpPr>
        <p:spPr bwMode="gray">
          <a:xfrm>
            <a:off x="8339103" y="2815062"/>
            <a:ext cx="1871662" cy="685995"/>
          </a:xfrm>
          <a:prstGeom prst="rect">
            <a:avLst/>
          </a:prstGeom>
          <a:noFill/>
          <a:ln w="9525">
            <a:solidFill>
              <a:srgbClr val="409DAD"/>
            </a:solidFill>
            <a:miter lim="800000"/>
            <a:headEnd/>
            <a:tailEnd/>
          </a:ln>
        </p:spPr>
        <p:txBody>
          <a:bodyPr lIns="36000" tIns="36000" rIns="36000" bIns="36000"/>
          <a:lstStyle/>
          <a:p>
            <a:pPr marL="171450" lvl="2" indent="-171450">
              <a:spcBef>
                <a:spcPts val="600"/>
              </a:spcBef>
              <a:buClr>
                <a:srgbClr val="00338D"/>
              </a:buClr>
              <a:buFont typeface="Wingdings" panose="05000000000000000000" pitchFamily="2" charset="2"/>
              <a:buChar char="§"/>
            </a:pPr>
            <a:r>
              <a:rPr lang="fr-FR" sz="900" dirty="0">
                <a:latin typeface="Univers 45 Light" pitchFamily="2" charset="0"/>
              </a:rPr>
              <a:t>Réunion</a:t>
            </a:r>
            <a:r>
              <a:rPr lang="fr-FR" sz="900" dirty="0">
                <a:solidFill>
                  <a:srgbClr val="000000"/>
                </a:solidFill>
                <a:latin typeface="Univers 45 Light" pitchFamily="2" charset="0"/>
              </a:rPr>
              <a:t> Teams le 01/12/2020 (1h)</a:t>
            </a:r>
            <a:endParaRPr lang="fr-FR" sz="900" dirty="0">
              <a:latin typeface="Univers 45 Light" pitchFamily="2" charset="0"/>
            </a:endParaRPr>
          </a:p>
          <a:p>
            <a:pPr marL="171450" lvl="2" indent="-171450">
              <a:spcBef>
                <a:spcPts val="600"/>
              </a:spcBef>
              <a:buClr>
                <a:srgbClr val="00338D"/>
              </a:buClr>
              <a:buFont typeface="Wingdings" panose="05000000000000000000" pitchFamily="2" charset="2"/>
              <a:buChar char="§"/>
            </a:pPr>
            <a:endParaRPr lang="fr-FR" sz="900" dirty="0">
              <a:solidFill>
                <a:srgbClr val="000000"/>
              </a:solidFill>
              <a:latin typeface="Univers 45 Light" pitchFamily="2" charset="0"/>
            </a:endParaRPr>
          </a:p>
        </p:txBody>
      </p:sp>
      <p:sp>
        <p:nvSpPr>
          <p:cNvPr id="35" name="Rectangle 111">
            <a:extLst>
              <a:ext uri="{FF2B5EF4-FFF2-40B4-BE49-F238E27FC236}">
                <a16:creationId xmlns:a16="http://schemas.microsoft.com/office/drawing/2014/main" xmlns="" id="{526F7FFA-F714-479F-8DD6-40447B8C3749}"/>
              </a:ext>
            </a:extLst>
          </p:cNvPr>
          <p:cNvSpPr>
            <a:spLocks noChangeArrowheads="1"/>
          </p:cNvSpPr>
          <p:nvPr>
            <p:custDataLst>
              <p:tags r:id="rId7"/>
            </p:custDataLst>
          </p:nvPr>
        </p:nvSpPr>
        <p:spPr bwMode="gray">
          <a:xfrm>
            <a:off x="824295" y="5570566"/>
            <a:ext cx="9359900"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smtClean="0">
                <a:solidFill>
                  <a:srgbClr val="FFFFFF"/>
                </a:solidFill>
                <a:latin typeface="Univers 45 Light" pitchFamily="2" charset="0"/>
              </a:rPr>
              <a:t>Autres</a:t>
            </a:r>
            <a:endParaRPr lang="fr-FR" sz="900" b="1" dirty="0">
              <a:solidFill>
                <a:srgbClr val="FFFFFF"/>
              </a:solidFill>
              <a:latin typeface="Univers 45 Light" pitchFamily="2" charset="0"/>
            </a:endParaRPr>
          </a:p>
        </p:txBody>
      </p:sp>
      <p:sp>
        <p:nvSpPr>
          <p:cNvPr id="36" name="Espace réservé du texte 3">
            <a:extLst>
              <a:ext uri="{FF2B5EF4-FFF2-40B4-BE49-F238E27FC236}">
                <a16:creationId xmlns:a16="http://schemas.microsoft.com/office/drawing/2014/main" xmlns="" id="{A4D6EF77-A6C6-49DD-8AFE-19FC7EB89F13}"/>
              </a:ext>
            </a:extLst>
          </p:cNvPr>
          <p:cNvSpPr txBox="1">
            <a:spLocks/>
          </p:cNvSpPr>
          <p:nvPr/>
        </p:nvSpPr>
        <p:spPr bwMode="gray">
          <a:xfrm>
            <a:off x="4588527" y="5931158"/>
            <a:ext cx="3526953" cy="925157"/>
          </a:xfrm>
          <a:prstGeom prst="rect">
            <a:avLst/>
          </a:prstGeom>
          <a:ln>
            <a:solidFill>
              <a:srgbClr val="409DAD"/>
            </a:solidFill>
          </a:ln>
        </p:spPr>
        <p:txBody>
          <a:bodyPr lIns="36000" tIns="36000" rIns="36000" bIns="36000"/>
          <a:lstStyle/>
          <a:p>
            <a:pPr marL="177800" lvl="2" indent="-177800">
              <a:spcBef>
                <a:spcPts val="600"/>
              </a:spcBef>
              <a:buClr>
                <a:srgbClr val="00338D"/>
              </a:buClr>
              <a:buFont typeface="Wingdings" panose="05000000000000000000" pitchFamily="2" charset="2"/>
              <a:buChar char="§"/>
              <a:defRPr/>
            </a:pPr>
            <a:r>
              <a:rPr lang="fr-FR" sz="900" dirty="0" smtClean="0">
                <a:solidFill>
                  <a:srgbClr val="000000"/>
                </a:solidFill>
                <a:latin typeface="Univers 45 Light" pitchFamily="2" charset="0"/>
              </a:rPr>
              <a:t>Yassine </a:t>
            </a:r>
            <a:r>
              <a:rPr lang="fr-FR" sz="900" dirty="0" err="1" smtClean="0">
                <a:solidFill>
                  <a:srgbClr val="000000"/>
                </a:solidFill>
                <a:latin typeface="Univers 45 Light" pitchFamily="2" charset="0"/>
              </a:rPr>
              <a:t>Azakak</a:t>
            </a:r>
            <a:r>
              <a:rPr lang="fr-FR" sz="900" dirty="0" smtClean="0">
                <a:solidFill>
                  <a:srgbClr val="000000"/>
                </a:solidFill>
                <a:latin typeface="Univers 45 Light" pitchFamily="2" charset="0"/>
              </a:rPr>
              <a:t> </a:t>
            </a:r>
            <a:r>
              <a:rPr lang="fr-FR" sz="900" dirty="0" smtClean="0">
                <a:latin typeface="Univers 45 Light" pitchFamily="2" charset="0"/>
                <a:cs typeface="Univers 45 Light" pitchFamily="2" charset="0"/>
              </a:rPr>
              <a:t>: </a:t>
            </a:r>
            <a:r>
              <a:rPr lang="fr-FR" sz="900" dirty="0">
                <a:latin typeface="Univers 45 Light" pitchFamily="2" charset="0"/>
                <a:cs typeface="Univers 45 Light" pitchFamily="2" charset="0"/>
              </a:rPr>
              <a:t>Manager</a:t>
            </a:r>
          </a:p>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Aurélie </a:t>
            </a:r>
            <a:r>
              <a:rPr lang="fr-FR" sz="900" dirty="0" err="1" smtClean="0">
                <a:solidFill>
                  <a:srgbClr val="000000"/>
                </a:solidFill>
                <a:latin typeface="Univers 45 Light" pitchFamily="2" charset="0"/>
              </a:rPr>
              <a:t>Schnell</a:t>
            </a:r>
            <a:r>
              <a:rPr lang="fr-FR" sz="900" dirty="0" smtClean="0">
                <a:solidFill>
                  <a:srgbClr val="000000"/>
                </a:solidFill>
                <a:latin typeface="Univers 45 Light" pitchFamily="2" charset="0"/>
              </a:rPr>
              <a:t> : </a:t>
            </a:r>
            <a:r>
              <a:rPr lang="fr-FR" sz="900" dirty="0" smtClean="0">
                <a:latin typeface="Univers 45 Light" pitchFamily="2" charset="0"/>
                <a:cs typeface="Univers 45 Light" pitchFamily="2" charset="0"/>
              </a:rPr>
              <a:t>Sénior</a:t>
            </a:r>
            <a:endParaRPr lang="fr-FR" sz="900" dirty="0" smtClean="0">
              <a:solidFill>
                <a:srgbClr val="000000"/>
              </a:solidFill>
              <a:latin typeface="Univers 45 Light" pitchFamily="2" charset="0"/>
            </a:endParaRPr>
          </a:p>
          <a:p>
            <a:pPr marL="355600" lvl="3" indent="-177800" fontAlgn="auto">
              <a:spcBef>
                <a:spcPts val="600"/>
              </a:spcBef>
              <a:spcAft>
                <a:spcPts val="0"/>
              </a:spcAft>
              <a:buClr>
                <a:srgbClr val="97989A"/>
              </a:buClr>
              <a:defRPr/>
            </a:pPr>
            <a:endParaRPr lang="fr-FR" sz="900" dirty="0">
              <a:latin typeface="Univers 45 Light" pitchFamily="2" charset="0"/>
            </a:endParaRPr>
          </a:p>
          <a:p>
            <a:pPr marL="635000" lvl="3"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177800" lvl="2"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
        <p:nvSpPr>
          <p:cNvPr id="37" name="Espace réservé du texte 3">
            <a:extLst>
              <a:ext uri="{FF2B5EF4-FFF2-40B4-BE49-F238E27FC236}">
                <a16:creationId xmlns:a16="http://schemas.microsoft.com/office/drawing/2014/main" xmlns="" id="{F9FA0F00-F763-414A-B2D1-5F5654758FA4}"/>
              </a:ext>
            </a:extLst>
          </p:cNvPr>
          <p:cNvSpPr txBox="1">
            <a:spLocks/>
          </p:cNvSpPr>
          <p:nvPr/>
        </p:nvSpPr>
        <p:spPr bwMode="gray">
          <a:xfrm>
            <a:off x="8312533" y="5931159"/>
            <a:ext cx="1871662" cy="925156"/>
          </a:xfrm>
          <a:prstGeom prst="rect">
            <a:avLst/>
          </a:prstGeom>
          <a:noFill/>
          <a:ln w="9525">
            <a:solidFill>
              <a:srgbClr val="409DAD"/>
            </a:solidFill>
            <a:miter lim="800000"/>
            <a:headEnd/>
            <a:tailEnd/>
          </a:ln>
        </p:spPr>
        <p:txBody>
          <a:bodyPr lIns="36000" tIns="36000" rIns="36000" bIns="36000"/>
          <a:lstStyle/>
          <a:p>
            <a:pPr marL="171450" lvl="2" indent="-171450">
              <a:spcBef>
                <a:spcPts val="600"/>
              </a:spcBef>
              <a:buClr>
                <a:srgbClr val="00338D"/>
              </a:buClr>
              <a:buFont typeface="Wingdings" panose="05000000000000000000" pitchFamily="2" charset="2"/>
              <a:buChar char="§"/>
            </a:pPr>
            <a:r>
              <a:rPr lang="fr-FR" sz="900" dirty="0">
                <a:latin typeface="Univers 45 Light" pitchFamily="2" charset="0"/>
              </a:rPr>
              <a:t>Réunion</a:t>
            </a:r>
            <a:r>
              <a:rPr lang="fr-FR" sz="900" dirty="0">
                <a:solidFill>
                  <a:srgbClr val="000000"/>
                </a:solidFill>
                <a:latin typeface="Univers 45 Light" pitchFamily="2" charset="0"/>
              </a:rPr>
              <a:t> Teams le </a:t>
            </a:r>
            <a:r>
              <a:rPr lang="fr-FR" sz="900" dirty="0" smtClean="0">
                <a:solidFill>
                  <a:srgbClr val="000000"/>
                </a:solidFill>
                <a:latin typeface="Univers 45 Light" pitchFamily="2" charset="0"/>
              </a:rPr>
              <a:t>02/12/2020 </a:t>
            </a:r>
          </a:p>
          <a:p>
            <a:pPr marL="171450" lvl="2" indent="-171450">
              <a:spcBef>
                <a:spcPts val="600"/>
              </a:spcBef>
              <a:buClr>
                <a:srgbClr val="00338D"/>
              </a:buClr>
              <a:buFont typeface="Wingdings" panose="05000000000000000000" pitchFamily="2" charset="2"/>
              <a:buChar char="§"/>
            </a:pPr>
            <a:r>
              <a:rPr lang="fr-FR" sz="900" dirty="0" smtClean="0">
                <a:solidFill>
                  <a:srgbClr val="000000"/>
                </a:solidFill>
                <a:latin typeface="Univers 45 Light" pitchFamily="2" charset="0"/>
              </a:rPr>
              <a:t>Réunion Teams le 26/11/2020</a:t>
            </a:r>
          </a:p>
          <a:p>
            <a:pPr marL="171450" lvl="2" indent="-171450">
              <a:spcBef>
                <a:spcPts val="600"/>
              </a:spcBef>
              <a:buClr>
                <a:srgbClr val="00338D"/>
              </a:buClr>
              <a:buFont typeface="Wingdings" panose="05000000000000000000" pitchFamily="2" charset="2"/>
              <a:buChar char="§"/>
            </a:pPr>
            <a:endParaRPr lang="fr-FR" sz="900" dirty="0">
              <a:solidFill>
                <a:srgbClr val="000000"/>
              </a:solidFill>
              <a:latin typeface="Univers 45 Light" pitchFamily="2" charset="0"/>
            </a:endParaRPr>
          </a:p>
          <a:p>
            <a:pPr marL="171450" lvl="2" indent="-171450">
              <a:spcBef>
                <a:spcPts val="600"/>
              </a:spcBef>
              <a:buClr>
                <a:srgbClr val="00338D"/>
              </a:buClr>
              <a:buFont typeface="Wingdings" panose="05000000000000000000" pitchFamily="2" charset="2"/>
              <a:buChar char="§"/>
            </a:pPr>
            <a:r>
              <a:rPr lang="fr-FR" sz="900" dirty="0" smtClean="0">
                <a:solidFill>
                  <a:srgbClr val="000000"/>
                </a:solidFill>
                <a:latin typeface="Univers 45 Light" pitchFamily="2" charset="0"/>
              </a:rPr>
              <a:t>Réunion Teams le 02/12/2020</a:t>
            </a:r>
            <a:endParaRPr lang="fr-FR" sz="900" dirty="0">
              <a:solidFill>
                <a:srgbClr val="000000"/>
              </a:solidFill>
              <a:latin typeface="Univers 45 Light" pitchFamily="2" charset="0"/>
            </a:endParaRPr>
          </a:p>
        </p:txBody>
      </p:sp>
      <p:sp>
        <p:nvSpPr>
          <p:cNvPr id="38" name="Rectangle 111">
            <a:extLst>
              <a:ext uri="{FF2B5EF4-FFF2-40B4-BE49-F238E27FC236}">
                <a16:creationId xmlns:a16="http://schemas.microsoft.com/office/drawing/2014/main" xmlns="" id="{526F7FFA-F714-479F-8DD6-40447B8C3749}"/>
              </a:ext>
            </a:extLst>
          </p:cNvPr>
          <p:cNvSpPr>
            <a:spLocks noChangeArrowheads="1"/>
          </p:cNvSpPr>
          <p:nvPr>
            <p:custDataLst>
              <p:tags r:id="rId8"/>
            </p:custDataLst>
          </p:nvPr>
        </p:nvSpPr>
        <p:spPr bwMode="gray">
          <a:xfrm>
            <a:off x="837579" y="3626458"/>
            <a:ext cx="9359900"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smtClean="0">
                <a:solidFill>
                  <a:srgbClr val="FFFFFF"/>
                </a:solidFill>
                <a:latin typeface="Univers 45 Light" pitchFamily="2" charset="0"/>
              </a:rPr>
              <a:t>Personnel</a:t>
            </a:r>
            <a:endParaRPr lang="fr-FR" sz="900" b="1" dirty="0">
              <a:solidFill>
                <a:srgbClr val="FFFFFF"/>
              </a:solidFill>
              <a:latin typeface="Univers 45 Light" pitchFamily="2" charset="0"/>
            </a:endParaRPr>
          </a:p>
        </p:txBody>
      </p:sp>
      <p:sp>
        <p:nvSpPr>
          <p:cNvPr id="39" name="Espace réservé du texte 2">
            <a:extLst>
              <a:ext uri="{FF2B5EF4-FFF2-40B4-BE49-F238E27FC236}">
                <a16:creationId xmlns:a16="http://schemas.microsoft.com/office/drawing/2014/main" xmlns="" id="{4D6B6369-3D4F-4C1C-BF15-E0F13EB306C1}"/>
              </a:ext>
            </a:extLst>
          </p:cNvPr>
          <p:cNvSpPr txBox="1">
            <a:spLocks/>
          </p:cNvSpPr>
          <p:nvPr/>
        </p:nvSpPr>
        <p:spPr>
          <a:xfrm>
            <a:off x="850863" y="2784712"/>
            <a:ext cx="3540609" cy="716345"/>
          </a:xfrm>
          <a:prstGeom prst="rect">
            <a:avLst/>
          </a:prstGeom>
          <a:ln w="3175">
            <a:solidFill>
              <a:srgbClr val="409DAD"/>
            </a:solidFill>
          </a:ln>
        </p:spPr>
        <p:txBody>
          <a:bodyPr lIns="36000" tIns="36000" rIns="36000" bIns="36000"/>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2" defTabSz="914400"/>
            <a:r>
              <a:rPr lang="fr-FR" sz="900" kern="0" dirty="0" smtClean="0"/>
              <a:t>Hélène </a:t>
            </a:r>
            <a:r>
              <a:rPr lang="fr-FR" sz="900" kern="0" dirty="0" err="1" smtClean="0"/>
              <a:t>Grosleron</a:t>
            </a:r>
            <a:r>
              <a:rPr lang="fr-FR" sz="900" kern="0" dirty="0" smtClean="0"/>
              <a:t> : Contrôleur de Gestion AS &amp; Labels</a:t>
            </a:r>
          </a:p>
          <a:p>
            <a:pPr lvl="2" defTabSz="914400"/>
            <a:r>
              <a:rPr lang="fr-FR" sz="900" kern="0" dirty="0"/>
              <a:t>Sébastien </a:t>
            </a:r>
            <a:r>
              <a:rPr lang="fr-FR" sz="900" kern="0" dirty="0" smtClean="0"/>
              <a:t>Surat :</a:t>
            </a:r>
            <a:r>
              <a:rPr lang="fr-FR" sz="900" kern="0" dirty="0"/>
              <a:t> Responsable Comptabilité Générale</a:t>
            </a:r>
            <a:endParaRPr lang="fr-FR" sz="900" kern="0" dirty="0" smtClean="0"/>
          </a:p>
          <a:p>
            <a:pPr lvl="2" defTabSz="914400"/>
            <a:r>
              <a:rPr lang="fr-FR" sz="900" kern="0" dirty="0" smtClean="0"/>
              <a:t>Julie Christophe </a:t>
            </a:r>
            <a:endParaRPr lang="fr-FR" sz="900" kern="0" dirty="0"/>
          </a:p>
        </p:txBody>
      </p:sp>
      <p:sp>
        <p:nvSpPr>
          <p:cNvPr id="40" name="Espace réservé du texte 2">
            <a:extLst>
              <a:ext uri="{FF2B5EF4-FFF2-40B4-BE49-F238E27FC236}">
                <a16:creationId xmlns:a16="http://schemas.microsoft.com/office/drawing/2014/main" xmlns="" id="{4D6B6369-3D4F-4C1C-BF15-E0F13EB306C1}"/>
              </a:ext>
            </a:extLst>
          </p:cNvPr>
          <p:cNvSpPr txBox="1">
            <a:spLocks/>
          </p:cNvSpPr>
          <p:nvPr/>
        </p:nvSpPr>
        <p:spPr>
          <a:xfrm>
            <a:off x="850863" y="1783034"/>
            <a:ext cx="3540609" cy="612564"/>
          </a:xfrm>
          <a:prstGeom prst="rect">
            <a:avLst/>
          </a:prstGeom>
          <a:ln w="3175">
            <a:solidFill>
              <a:srgbClr val="409DAD"/>
            </a:solidFill>
          </a:ln>
        </p:spPr>
        <p:txBody>
          <a:bodyPr lIns="36000" tIns="36000" rIns="36000" bIns="36000"/>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2" defTabSz="914400"/>
            <a:r>
              <a:rPr lang="fr-FR" sz="900" kern="0" dirty="0" smtClean="0"/>
              <a:t>Marine </a:t>
            </a:r>
            <a:r>
              <a:rPr lang="fr-FR" sz="900" kern="0" dirty="0" err="1" smtClean="0"/>
              <a:t>Cochard</a:t>
            </a:r>
            <a:r>
              <a:rPr lang="fr-FR" sz="900" kern="0" dirty="0"/>
              <a:t> </a:t>
            </a:r>
            <a:r>
              <a:rPr lang="fr-FR" sz="900" kern="0" dirty="0" smtClean="0"/>
              <a:t> :</a:t>
            </a:r>
            <a:r>
              <a:rPr lang="fr-FR" sz="900" kern="0" dirty="0"/>
              <a:t>VP Finance Transformation</a:t>
            </a:r>
            <a:endParaRPr lang="fr-FR" sz="900" kern="0" dirty="0" smtClean="0"/>
          </a:p>
          <a:p>
            <a:pPr lvl="2" defTabSz="914400"/>
            <a:r>
              <a:rPr lang="fr-FR" sz="900" kern="0" dirty="0" smtClean="0"/>
              <a:t>Peggy De </a:t>
            </a:r>
            <a:r>
              <a:rPr lang="fr-FR" sz="900" kern="0" dirty="0" err="1" smtClean="0"/>
              <a:t>Sargos</a:t>
            </a:r>
            <a:r>
              <a:rPr lang="fr-FR" sz="900" kern="0" dirty="0" smtClean="0"/>
              <a:t> : Directrice Contrôle de Gestion Groupe</a:t>
            </a:r>
          </a:p>
          <a:p>
            <a:pPr lvl="2" defTabSz="914400"/>
            <a:r>
              <a:rPr lang="fr-FR" sz="900" kern="0" dirty="0"/>
              <a:t>Maria </a:t>
            </a:r>
            <a:r>
              <a:rPr lang="fr-FR" sz="900" kern="0" dirty="0" err="1" smtClean="0"/>
              <a:t>Doreille</a:t>
            </a:r>
            <a:r>
              <a:rPr lang="fr-FR" sz="900" kern="0" dirty="0" smtClean="0"/>
              <a:t> </a:t>
            </a:r>
            <a:endParaRPr lang="fr-FR" sz="900" kern="0" dirty="0"/>
          </a:p>
        </p:txBody>
      </p:sp>
      <p:sp>
        <p:nvSpPr>
          <p:cNvPr id="41" name="Espace réservé du texte 2">
            <a:extLst>
              <a:ext uri="{FF2B5EF4-FFF2-40B4-BE49-F238E27FC236}">
                <a16:creationId xmlns:a16="http://schemas.microsoft.com/office/drawing/2014/main" xmlns="" id="{4D6B6369-3D4F-4C1C-BF15-E0F13EB306C1}"/>
              </a:ext>
            </a:extLst>
          </p:cNvPr>
          <p:cNvSpPr txBox="1">
            <a:spLocks/>
          </p:cNvSpPr>
          <p:nvPr/>
        </p:nvSpPr>
        <p:spPr>
          <a:xfrm>
            <a:off x="864150" y="5931157"/>
            <a:ext cx="3540609" cy="925159"/>
          </a:xfrm>
          <a:prstGeom prst="rect">
            <a:avLst/>
          </a:prstGeom>
          <a:ln w="3175">
            <a:solidFill>
              <a:srgbClr val="409DAD"/>
            </a:solidFill>
          </a:ln>
        </p:spPr>
        <p:txBody>
          <a:bodyPr lIns="36000" tIns="36000" rIns="36000" bIns="36000"/>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2" defTabSz="914400"/>
            <a:r>
              <a:rPr lang="fr-FR" sz="900" kern="0" dirty="0"/>
              <a:t> </a:t>
            </a:r>
            <a:r>
              <a:rPr lang="fr-FR" sz="900" kern="0" dirty="0" smtClean="0"/>
              <a:t>Comptabilité Générale : </a:t>
            </a:r>
          </a:p>
          <a:p>
            <a:pPr lvl="3" defTabSz="914400"/>
            <a:r>
              <a:rPr lang="fr-FR" sz="900" kern="0" dirty="0" smtClean="0"/>
              <a:t>Sébastien Surat : Responsable </a:t>
            </a:r>
            <a:r>
              <a:rPr lang="fr-FR" sz="900" kern="0" dirty="0"/>
              <a:t>Comptabilité </a:t>
            </a:r>
            <a:r>
              <a:rPr lang="fr-FR" sz="900" kern="0" dirty="0" smtClean="0"/>
              <a:t>Générale</a:t>
            </a:r>
          </a:p>
          <a:p>
            <a:pPr lvl="2" defTabSz="914400">
              <a:spcAft>
                <a:spcPts val="0"/>
              </a:spcAft>
            </a:pPr>
            <a:r>
              <a:rPr lang="fr-FR" sz="900" kern="0" dirty="0"/>
              <a:t> Comptabilité </a:t>
            </a:r>
            <a:r>
              <a:rPr lang="fr-FR" sz="900" kern="0" dirty="0" smtClean="0"/>
              <a:t>Fournisseurs OPEX  : </a:t>
            </a:r>
          </a:p>
          <a:p>
            <a:pPr lvl="3" defTabSz="914400">
              <a:spcAft>
                <a:spcPts val="0"/>
              </a:spcAft>
            </a:pPr>
            <a:r>
              <a:rPr lang="fr-FR" sz="900" kern="0" dirty="0" smtClean="0"/>
              <a:t> Julien Fernandez Responsable Comptabilité Fournisseur </a:t>
            </a:r>
          </a:p>
          <a:p>
            <a:pPr lvl="3" defTabSz="914400">
              <a:spcAft>
                <a:spcPts val="0"/>
              </a:spcAft>
            </a:pPr>
            <a:r>
              <a:rPr lang="fr-FR" sz="900" kern="0" dirty="0" smtClean="0"/>
              <a:t>Rachid </a:t>
            </a:r>
            <a:r>
              <a:rPr lang="fr-FR" sz="900" kern="0" dirty="0" err="1" smtClean="0"/>
              <a:t>Fareh</a:t>
            </a:r>
            <a:r>
              <a:rPr lang="fr-FR" sz="900" kern="0" dirty="0" smtClean="0"/>
              <a:t> : Comptabilité Fournisseurs</a:t>
            </a:r>
            <a:endParaRPr lang="fr-FR" sz="900" kern="0" dirty="0"/>
          </a:p>
        </p:txBody>
      </p:sp>
    </p:spTree>
    <p:extLst>
      <p:ext uri="{BB962C8B-B14F-4D97-AF65-F5344CB8AC3E}">
        <p14:creationId xmlns:p14="http://schemas.microsoft.com/office/powerpoint/2010/main" val="13196586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344300" y="260010"/>
            <a:ext cx="10347513" cy="1374056"/>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endParaRPr lang="fr-FR" dirty="0" smtClean="0"/>
          </a:p>
          <a:p>
            <a:pPr lvl="0" defTabSz="914400"/>
            <a:r>
              <a:rPr lang="fr-FR" sz="3600" dirty="0"/>
              <a:t>Production </a:t>
            </a:r>
            <a:r>
              <a:rPr lang="fr-FR" sz="3600" dirty="0" smtClean="0"/>
              <a:t>Immobilisée / Sous-traitance </a:t>
            </a:r>
            <a:r>
              <a:rPr lang="fr-FR" dirty="0" smtClean="0"/>
              <a:t>– </a:t>
            </a:r>
            <a:r>
              <a:rPr lang="fr-FR" sz="2800" dirty="0" smtClean="0"/>
              <a:t>Contrôles pertinents identifiés</a:t>
            </a:r>
            <a:endParaRPr kumimoji="0" lang="fr-FR" sz="2800" b="0" i="0" u="none" strike="noStrike" kern="0" cap="none" spc="0" normalizeH="0" baseline="0" noProof="0" dirty="0">
              <a:ln>
                <a:noFill/>
              </a:ln>
              <a:solidFill>
                <a:srgbClr val="003087"/>
              </a:solidFill>
              <a:effectLst/>
              <a:uLnTx/>
              <a:uFillTx/>
            </a:endParaRPr>
          </a:p>
        </p:txBody>
      </p:sp>
      <p:graphicFrame>
        <p:nvGraphicFramePr>
          <p:cNvPr id="8" name="Group 72"/>
          <p:cNvGraphicFramePr>
            <a:graphicFrameLocks/>
          </p:cNvGraphicFramePr>
          <p:nvPr>
            <p:extLst>
              <p:ext uri="{D42A27DB-BD31-4B8C-83A1-F6EECF244321}">
                <p14:modId xmlns:p14="http://schemas.microsoft.com/office/powerpoint/2010/main" val="337365000"/>
              </p:ext>
            </p:extLst>
          </p:nvPr>
        </p:nvGraphicFramePr>
        <p:xfrm>
          <a:off x="259633" y="1094351"/>
          <a:ext cx="10090462" cy="4375913"/>
        </p:xfrm>
        <a:graphic>
          <a:graphicData uri="http://schemas.openxmlformats.org/drawingml/2006/table">
            <a:tbl>
              <a:tblPr/>
              <a:tblGrid>
                <a:gridCol w="297489"/>
                <a:gridCol w="1601855"/>
                <a:gridCol w="1930423"/>
                <a:gridCol w="812800"/>
                <a:gridCol w="694266"/>
                <a:gridCol w="635000"/>
                <a:gridCol w="719667"/>
                <a:gridCol w="677333"/>
                <a:gridCol w="2721629"/>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endParaRPr kumimoji="0" lang="fr-FR" sz="800" b="1" i="0" u="none" strike="noStrike" kern="1200" cap="none" normalizeH="0" baseline="0" dirty="0" smtClean="0">
                        <a:ln>
                          <a:noFill/>
                        </a:ln>
                        <a:solidFill>
                          <a:schemeClr val="bg1"/>
                        </a:solidFill>
                        <a:effectLst/>
                        <a:latin typeface="Univers 45 Light" pitchFamily="2" charset="0"/>
                        <a:ea typeface="+mn-ea"/>
                        <a:cs typeface="+mn-cs"/>
                      </a:endParaRP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Commentaire / Recommandations</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Conception &amp; application</a:t>
                      </a:r>
                      <a:endParaRPr kumimoji="0" lang="fr-FR" sz="9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9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700" b="1"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700" b="1" dirty="0" smtClean="0">
                          <a:effectLst/>
                          <a:latin typeface="Univers 45 Light" pitchFamily="2" charset="0"/>
                          <a:ea typeface="Calibri" panose="020F0502020204030204" pitchFamily="34" charset="0"/>
                          <a:cs typeface="Times New Roman" panose="02020603050405020304" pitchFamily="18" charset="0"/>
                        </a:rPr>
                        <a:t>C1</a:t>
                      </a:r>
                    </a:p>
                    <a:p>
                      <a:pPr algn="ctr">
                        <a:lnSpc>
                          <a:spcPct val="115000"/>
                        </a:lnSpc>
                        <a:spcBef>
                          <a:spcPts val="0"/>
                        </a:spcBef>
                        <a:spcAft>
                          <a:spcPts val="0"/>
                        </a:spcAft>
                      </a:pPr>
                      <a:endParaRPr lang="fr-FR" sz="700" b="1"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Risques de non-conformité des </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factures avec les contrats.</a:t>
                      </a:r>
                    </a:p>
                    <a:p>
                      <a:pPr marL="0" marR="0" lvl="0" indent="0" defTabSz="914400" eaLnBrk="1" fontAlgn="auto" latinLnBrk="0" hangingPunct="1">
                        <a:lnSpc>
                          <a:spcPct val="115000"/>
                        </a:lnSpc>
                        <a:spcBef>
                          <a:spcPts val="0"/>
                        </a:spcBef>
                        <a:spcAft>
                          <a:spcPts val="0"/>
                        </a:spcAft>
                        <a:buClrTx/>
                        <a:buSzTx/>
                        <a:buFontTx/>
                        <a:buNone/>
                        <a:tabLst/>
                        <a:defRPr/>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marR="0" lvl="0" indent="0"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 non respect des obligations de vigilance en cas de recours à la sous-traitance : responsabilité financière à l’égard de l’URSSAF. </a:t>
                      </a:r>
                      <a:endPar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réalisé au travers d’un tableau de suivi des contrats de consulting et rapprochement avec les factures.</a:t>
                      </a:r>
                    </a:p>
                    <a:p>
                      <a:pPr marL="0" marR="0" lvl="0" indent="0" defTabSz="914400" eaLnBrk="1" fontAlgn="auto" latinLnBrk="0" hangingPunct="1">
                        <a:lnSpc>
                          <a:spcPct val="100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Les contrats de sous-traitance sont gérés et conservés par les directeurs. </a:t>
                      </a:r>
                    </a:p>
                    <a:p>
                      <a:pPr lvl="0"/>
                      <a:endPar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Directeurs</a:t>
                      </a:r>
                    </a:p>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Contrôle</a:t>
                      </a:r>
                      <a:r>
                        <a:rPr lang="fr-FR" sz="700" baseline="0" dirty="0" smtClean="0">
                          <a:effectLst/>
                          <a:latin typeface="Univers 45 Light" pitchFamily="2" charset="0"/>
                          <a:ea typeface="Calibri" panose="020F0502020204030204" pitchFamily="34" charset="0"/>
                          <a:cs typeface="Times New Roman" panose="02020603050405020304" pitchFamily="18" charset="0"/>
                        </a:rPr>
                        <a:t> de gestion</a:t>
                      </a:r>
                      <a:endParaRPr lang="fr-FR" sz="700" dirty="0" smtClean="0">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endParaRPr lang="fr-FR" sz="7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Ponctuel</a:t>
                      </a: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15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Il a été mis en place lors de la création de la fiche fournisseurs d’obtenir certains éléments complémentaire. Néanmoins, a ce jour il manque certains éléments dans les dossiers et les travaux n’est pas systématisé ni repris pour les  fiches fournisseurs plus anciennes. </a:t>
                      </a:r>
                    </a:p>
                    <a:p>
                      <a:pPr marL="0" marR="0" lvl="0" indent="0" algn="ctr" defTabSz="914400" eaLnBrk="1" fontAlgn="auto" latinLnBrk="0" hangingPunct="1">
                        <a:lnSpc>
                          <a:spcPct val="115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une centralisation des contrats et la mise en place d’un contrôle semestriel des obligations  en cas de conclusion d’un contrat de sous-traitance pour un montant supérieur à 5 k€ HT. </a:t>
                      </a:r>
                    </a:p>
                    <a:p>
                      <a:pPr lvl="1"/>
                      <a:endPar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lvl="1" algn="ctr"/>
                      <a:r>
                        <a:rPr lang="fr-FR" sz="7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Nous sommes encore en attente d’éléments sur certains fournisseurs pour valider de la nouvelle procédure indiquée.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rowSpan="2">
                  <a:txBody>
                    <a:bodyPr/>
                    <a:lstStyle/>
                    <a:p>
                      <a:pPr algn="ctr">
                        <a:lnSpc>
                          <a:spcPct val="115000"/>
                        </a:lnSpc>
                        <a:spcBef>
                          <a:spcPts val="0"/>
                        </a:spcBef>
                        <a:spcAft>
                          <a:spcPts val="0"/>
                        </a:spcAft>
                      </a:pPr>
                      <a:r>
                        <a:rPr lang="fr-FR" sz="700" b="1"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700" b="1" dirty="0" smtClean="0">
                          <a:effectLst/>
                          <a:latin typeface="Univers 45 Light" pitchFamily="2" charset="0"/>
                          <a:ea typeface="Calibri" panose="020F0502020204030204" pitchFamily="34" charset="0"/>
                          <a:cs typeface="Times New Roman" panose="02020603050405020304" pitchFamily="18" charset="0"/>
                        </a:rPr>
                        <a:t>C2</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nSpc>
                          <a:spcPct val="115000"/>
                        </a:lnSpc>
                        <a:spcBef>
                          <a:spcPts val="0"/>
                        </a:spcBef>
                        <a:spcAft>
                          <a:spcPts val="0"/>
                        </a:spcAft>
                      </a:pP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a:t>
                      </a: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évaluation de la production immobilisée Dev/Tech</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gn="l">
                        <a:lnSpc>
                          <a:spcPct val="115000"/>
                        </a:lnSpc>
                        <a:spcBef>
                          <a:spcPts val="0"/>
                        </a:spcBef>
                        <a:spcAft>
                          <a:spcPts val="0"/>
                        </a:spcAft>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que les personnes identifiées/affectées par les directeurs sont prises en compte dans la production </a:t>
                      </a:r>
                      <a:r>
                        <a:rPr lang="fr-FR" sz="7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immo</a:t>
                      </a: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TECH.</a:t>
                      </a:r>
                    </a:p>
                    <a:p>
                      <a:pPr algn="l">
                        <a:lnSpc>
                          <a:spcPct val="115000"/>
                        </a:lnSpc>
                        <a:spcBef>
                          <a:spcPts val="0"/>
                        </a:spcBef>
                        <a:spcAft>
                          <a:spcPts val="0"/>
                        </a:spcAft>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Des entretiens sont réalisés annuellement pour déterminer le temps et des récapitulatifs annuelles sur le nombre de jours dédiés et les projets concerné sont réalisés à l’issus des entretiens. </a:t>
                      </a:r>
                    </a:p>
                    <a:p>
                      <a:pPr marL="0" marR="0" lvl="0" indent="0" algn="l" defTabSz="914400" eaLnBrk="1" fontAlgn="auto" latinLnBrk="0" hangingPunct="1">
                        <a:lnSpc>
                          <a:spcPct val="115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Un suivi de l’avancement des travaux est réalisé au travers d’un Comité de Pilotage et des Roadmap.. Un </a:t>
                      </a:r>
                      <a:r>
                        <a:rPr lang="fr-FR" sz="700" dirty="0" smtClean="0">
                          <a:effectLst/>
                          <a:latin typeface="Univers 45 Light" pitchFamily="2" charset="0"/>
                          <a:ea typeface="Calibri" panose="020F0502020204030204" pitchFamily="34" charset="0"/>
                          <a:cs typeface="Times New Roman" panose="02020603050405020304" pitchFamily="18" charset="0"/>
                        </a:rPr>
                        <a:t>descriptif des développements des nouvelles fonctionnalités et évolutions des versions apportés </a:t>
                      </a:r>
                      <a:r>
                        <a:rPr lang="fr-FR" sz="700" baseline="0" dirty="0" smtClean="0">
                          <a:effectLst/>
                          <a:latin typeface="Univers 45 Light" pitchFamily="2" charset="0"/>
                          <a:ea typeface="Calibri" panose="020F0502020204030204" pitchFamily="34" charset="0"/>
                          <a:cs typeface="Times New Roman" panose="02020603050405020304" pitchFamily="18" charset="0"/>
                        </a:rPr>
                        <a:t>(détail des versions ou des fonctionnalités) a été mis en place.</a:t>
                      </a:r>
                      <a:endPar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700" dirty="0" smtClean="0">
                          <a:effectLst/>
                          <a:latin typeface="Univers 45 Light" pitchFamily="2" charset="0"/>
                          <a:ea typeface="Calibri" panose="020F0502020204030204" pitchFamily="34" charset="0"/>
                          <a:cs typeface="Times New Roman" panose="02020603050405020304" pitchFamily="18" charset="0"/>
                        </a:rPr>
                        <a:t>Service TECH</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700" dirty="0" smtClean="0">
                          <a:effectLst/>
                          <a:latin typeface="Univers 45 Light" pitchFamily="2" charset="0"/>
                          <a:ea typeface="Calibri" panose="020F0502020204030204" pitchFamily="34" charset="0"/>
                          <a:cs typeface="Times New Roman" panose="02020603050405020304" pitchFamily="18" charset="0"/>
                        </a:rPr>
                        <a:t>Manuel</a:t>
                      </a: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700" dirty="0" smtClean="0">
                          <a:effectLst/>
                          <a:latin typeface="Univers 45 Light" pitchFamily="2" charset="0"/>
                          <a:ea typeface="Calibri" panose="020F0502020204030204" pitchFamily="34" charset="0"/>
                          <a:cs typeface="Times New Roman" panose="02020603050405020304" pitchFamily="18" charset="0"/>
                        </a:rPr>
                        <a:t>Récurrent </a:t>
                      </a: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700" dirty="0" smtClean="0">
                          <a:effectLst/>
                          <a:latin typeface="Univers 45 Light" pitchFamily="2" charset="0"/>
                          <a:ea typeface="Calibri" panose="020F0502020204030204" pitchFamily="34" charset="0"/>
                          <a:cs typeface="Times New Roman" panose="02020603050405020304" pitchFamily="18" charset="0"/>
                        </a:rPr>
                        <a:t>N/A</a:t>
                      </a: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indent="0" algn="ctr">
                        <a:lnSpc>
                          <a:spcPct val="115000"/>
                        </a:lnSpc>
                        <a:spcBef>
                          <a:spcPts val="0"/>
                        </a:spcBef>
                        <a:spcAft>
                          <a:spcPts val="0"/>
                        </a:spcAft>
                        <a:buFontTx/>
                        <a:buNone/>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la mise  en place de feuilles de temps afin d’évaluer les temps réellement alloués à la production immobilisée </a:t>
                      </a:r>
                    </a:p>
                    <a:p>
                      <a:pPr marL="0" indent="0" algn="ctr">
                        <a:lnSpc>
                          <a:spcPct val="115000"/>
                        </a:lnSpc>
                        <a:spcBef>
                          <a:spcPts val="0"/>
                        </a:spcBef>
                        <a:spcAft>
                          <a:spcPts val="0"/>
                        </a:spcAft>
                        <a:buFontTx/>
                        <a:buNone/>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[distinction des temps affectés aux développements des nouvelles fonctionnalités/modifications,  des temps non activables (maintenance, mise à jour)]</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vMerge="1">
                  <a:txBody>
                    <a:bodyPr/>
                    <a:lstStyle/>
                    <a:p>
                      <a:pPr algn="ctr">
                        <a:lnSpc>
                          <a:spcPct val="115000"/>
                        </a:lnSpc>
                        <a:spcBef>
                          <a:spcPts val="0"/>
                        </a:spcBef>
                        <a:spcAft>
                          <a:spcPts val="0"/>
                        </a:spcAft>
                      </a:pPr>
                      <a:endParaRPr lang="fr-FR" sz="9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vMerge="1">
                  <a:txBody>
                    <a:bodyPr/>
                    <a:lstStyle/>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vMerge="1">
                  <a:txBody>
                    <a:bodyPr/>
                    <a:lstStyle/>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lumMod val="6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700" dirty="0" smtClean="0">
                          <a:effectLst/>
                          <a:latin typeface="Univers 45 Light" pitchFamily="2" charset="0"/>
                          <a:ea typeface="Calibri" panose="020F0502020204030204" pitchFamily="34" charset="0"/>
                          <a:cs typeface="Times New Roman" panose="02020603050405020304" pitchFamily="18" charset="0"/>
                        </a:rPr>
                        <a:t>Service</a:t>
                      </a:r>
                      <a:r>
                        <a:rPr lang="fr-FR" sz="700" baseline="0" dirty="0" smtClean="0">
                          <a:effectLst/>
                          <a:latin typeface="Univers 45 Light" pitchFamily="2" charset="0"/>
                          <a:ea typeface="Calibri" panose="020F0502020204030204" pitchFamily="34" charset="0"/>
                          <a:cs typeface="Times New Roman" panose="02020603050405020304" pitchFamily="18" charset="0"/>
                        </a:rPr>
                        <a:t> TECH</a:t>
                      </a:r>
                    </a:p>
                    <a:p>
                      <a:pPr algn="ctr">
                        <a:lnSpc>
                          <a:spcPct val="115000"/>
                        </a:lnSpc>
                        <a:spcBef>
                          <a:spcPts val="0"/>
                        </a:spcBef>
                        <a:spcAft>
                          <a:spcPts val="0"/>
                        </a:spcAft>
                      </a:pPr>
                      <a:r>
                        <a:rPr lang="fr-FR" sz="700" baseline="0" dirty="0" smtClean="0">
                          <a:effectLst/>
                          <a:latin typeface="Univers 45 Light" pitchFamily="2" charset="0"/>
                          <a:ea typeface="Calibri" panose="020F0502020204030204" pitchFamily="34" charset="0"/>
                          <a:cs typeface="Times New Roman" panose="02020603050405020304" pitchFamily="18" charset="0"/>
                        </a:rPr>
                        <a:t>Contrôle de gestion</a:t>
                      </a: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Mensuel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Nous</a:t>
                      </a:r>
                      <a:r>
                        <a:rPr lang="fr-FR" sz="700" baseline="0" dirty="0" smtClean="0">
                          <a:effectLst/>
                          <a:latin typeface="Univers 45 Light" pitchFamily="2" charset="0"/>
                          <a:ea typeface="Calibri" panose="020F0502020204030204" pitchFamily="34" charset="0"/>
                          <a:cs typeface="Times New Roman" panose="02020603050405020304" pitchFamily="18" charset="0"/>
                        </a:rPr>
                        <a:t> recommandons la mise en </a:t>
                      </a:r>
                      <a:r>
                        <a:rPr lang="fr-FR" sz="700" dirty="0" smtClean="0">
                          <a:effectLst/>
                          <a:latin typeface="Univers 45 Light" pitchFamily="2" charset="0"/>
                          <a:ea typeface="Calibri" panose="020F0502020204030204" pitchFamily="34" charset="0"/>
                          <a:cs typeface="Times New Roman" panose="02020603050405020304" pitchFamily="18" charset="0"/>
                        </a:rPr>
                        <a:t>place </a:t>
                      </a:r>
                      <a:r>
                        <a:rPr lang="fr-FR" sz="700" baseline="0" dirty="0" smtClean="0">
                          <a:effectLst/>
                          <a:latin typeface="Univers 45 Light" pitchFamily="2" charset="0"/>
                          <a:ea typeface="Calibri" panose="020F0502020204030204" pitchFamily="34" charset="0"/>
                          <a:cs typeface="Times New Roman" panose="02020603050405020304" pitchFamily="18" charset="0"/>
                        </a:rPr>
                        <a:t> également pour la sortie des développements devenus obsolètes , d’un </a:t>
                      </a: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suivi de l’évolution de l’obsolescence des versions antérieurement développées ou des projets abandonnés.</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1052265">
                <a:tc>
                  <a:txBody>
                    <a:bodyPr/>
                    <a:lstStyle/>
                    <a:p>
                      <a:pPr algn="ctr">
                        <a:lnSpc>
                          <a:spcPct val="115000"/>
                        </a:lnSpc>
                        <a:spcBef>
                          <a:spcPts val="0"/>
                        </a:spcBef>
                        <a:spcAft>
                          <a:spcPts val="0"/>
                        </a:spcAft>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d’évaluation de la production immobilisée</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Label</a:t>
                      </a:r>
                      <a:endPar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Chaque projet à un </a:t>
                      </a:r>
                      <a:r>
                        <a:rPr lang="fr-FR" sz="700" b="0" i="1"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Id Project , </a:t>
                      </a: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un retour aux contrats et à l’identification du projet afin de distinguer les dépenses imputables à l’activité MASTERING/CLIP (amortissables) de  celles imputables à l’activité Artistes services (non amortissables). </a:t>
                      </a:r>
                    </a:p>
                    <a:p>
                      <a:pPr marL="0" marR="0" lvl="0" indent="0" defTabSz="914400" eaLnBrk="1" fontAlgn="auto" latinLnBrk="0" hangingPunct="1">
                        <a:lnSpc>
                          <a:spcPct val="115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Un contrôle afin d’identifier les projet terminé est réalisé à partir des </a:t>
                      </a:r>
                      <a:r>
                        <a:rPr lang="fr-FR" sz="7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Realease</a:t>
                      </a: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de gestion</a:t>
                      </a: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Récurrent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7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Satisfaisant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R4</a:t>
                      </a:r>
                    </a:p>
                    <a:p>
                      <a:pPr algn="ctr">
                        <a:lnSpc>
                          <a:spcPct val="115000"/>
                        </a:lnSpc>
                        <a:spcBef>
                          <a:spcPts val="0"/>
                        </a:spcBef>
                        <a:spcAft>
                          <a:spcPts val="0"/>
                        </a:spcAft>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C4</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comptabilisation</a:t>
                      </a:r>
                      <a:endPar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Rapprochement du solde du compte  – production immobilisées  avec le total présenté par le fichier de calcul. </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de gestion</a:t>
                      </a: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Récurrent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7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a:lnSpc>
                          <a:spcPct val="115000"/>
                        </a:lnSpc>
                        <a:spcBef>
                          <a:spcPts val="0"/>
                        </a:spcBef>
                        <a:spcAft>
                          <a:spcPts val="0"/>
                        </a:spcAft>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que </a:t>
                      </a:r>
                      <a:r>
                        <a:rPr lang="fr-FR" sz="7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des PV de livraison des développements afin de matérialiser les dates  d’activation et d’éviter le maintien en IEC.</a:t>
                      </a: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bl>
          </a:graphicData>
        </a:graphic>
      </p:graphicFrame>
      <p:sp>
        <p:nvSpPr>
          <p:cNvPr id="20" name="Rectangle 19"/>
          <p:cNvSpPr>
            <a:spLocks noChangeAspect="1" noChangeArrowheads="1"/>
          </p:cNvSpPr>
          <p:nvPr/>
        </p:nvSpPr>
        <p:spPr bwMode="auto">
          <a:xfrm>
            <a:off x="7221115" y="4744167"/>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1" name="Rectangle 20"/>
          <p:cNvSpPr>
            <a:spLocks noChangeAspect="1" noChangeArrowheads="1"/>
          </p:cNvSpPr>
          <p:nvPr/>
        </p:nvSpPr>
        <p:spPr bwMode="auto">
          <a:xfrm>
            <a:off x="6561951" y="4748250"/>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2" name="Rectangle 21"/>
          <p:cNvSpPr>
            <a:spLocks noChangeAspect="1" noChangeArrowheads="1"/>
          </p:cNvSpPr>
          <p:nvPr/>
        </p:nvSpPr>
        <p:spPr bwMode="auto">
          <a:xfrm>
            <a:off x="7221115" y="5272939"/>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3" name="Rectangle 22"/>
          <p:cNvSpPr>
            <a:spLocks noChangeAspect="1" noChangeArrowheads="1"/>
          </p:cNvSpPr>
          <p:nvPr/>
        </p:nvSpPr>
        <p:spPr bwMode="auto">
          <a:xfrm>
            <a:off x="6561951" y="5274933"/>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2" name="Rectangle 16"/>
          <p:cNvSpPr>
            <a:spLocks noChangeAspect="1" noChangeArrowheads="1"/>
          </p:cNvSpPr>
          <p:nvPr/>
        </p:nvSpPr>
        <p:spPr bwMode="auto">
          <a:xfrm>
            <a:off x="7154620" y="2632810"/>
            <a:ext cx="132991" cy="132020"/>
          </a:xfrm>
          <a:prstGeom prst="rect">
            <a:avLst/>
          </a:prstGeom>
          <a:solidFill>
            <a:srgbClr val="43B02A"/>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3" name="Rectangle 16"/>
          <p:cNvSpPr>
            <a:spLocks noChangeAspect="1" noChangeArrowheads="1"/>
          </p:cNvSpPr>
          <p:nvPr/>
        </p:nvSpPr>
        <p:spPr bwMode="auto">
          <a:xfrm>
            <a:off x="6561952" y="2632810"/>
            <a:ext cx="132991" cy="132020"/>
          </a:xfrm>
          <a:prstGeom prst="rect">
            <a:avLst/>
          </a:prstGeom>
          <a:solidFill>
            <a:srgbClr val="43B02A"/>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1" name="Rectangle 10"/>
          <p:cNvSpPr>
            <a:spLocks noChangeAspect="1" noChangeArrowheads="1"/>
          </p:cNvSpPr>
          <p:nvPr/>
        </p:nvSpPr>
        <p:spPr bwMode="auto">
          <a:xfrm>
            <a:off x="7221806" y="384381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4" name="Rectangle 13"/>
          <p:cNvSpPr>
            <a:spLocks noChangeAspect="1" noChangeArrowheads="1"/>
          </p:cNvSpPr>
          <p:nvPr/>
        </p:nvSpPr>
        <p:spPr bwMode="auto">
          <a:xfrm>
            <a:off x="6561952" y="3847899"/>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25284700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a:extLst>
              <a:ext uri="{FF2B5EF4-FFF2-40B4-BE49-F238E27FC236}">
                <a16:creationId xmlns:a16="http://schemas.microsoft.com/office/drawing/2014/main" xmlns="" id="{AE37FFAC-FDBA-4EB9-BD7F-B2594238CE72}"/>
              </a:ext>
            </a:extLst>
          </p:cNvPr>
          <p:cNvSpPr txBox="1">
            <a:spLocks/>
          </p:cNvSpPr>
          <p:nvPr/>
        </p:nvSpPr>
        <p:spPr>
          <a:xfrm>
            <a:off x="877888" y="315912"/>
            <a:ext cx="9695313" cy="942975"/>
          </a:xfrm>
          <a:prstGeom prst="rect">
            <a:avLst/>
          </a:prstGeom>
          <a:noFill/>
        </p:spPr>
        <p:txBody>
          <a:bodyPr vert="horz" lIns="0" tIns="0" rIns="0" bIns="0" rtlCol="0" anchor="t" anchorCtr="0">
            <a:noAutofit/>
          </a:bodyPr>
          <a:lstStyle>
            <a:lvl1pPr eaLnBrk="1" hangingPunct="1">
              <a:lnSpc>
                <a:spcPct val="70000"/>
              </a:lnSpc>
              <a:defRPr sz="4000">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a:t>Believe S.A.S. – Observations détaillées des processus métiers</a:t>
            </a:r>
            <a:r>
              <a:rPr kumimoji="0" lang="fr-FR" sz="4000" b="0" i="0" u="none" strike="noStrike" kern="0" cap="none" spc="0" normalizeH="0" baseline="0" noProof="0" dirty="0">
                <a:ln>
                  <a:noFill/>
                </a:ln>
                <a:solidFill>
                  <a:srgbClr val="003087"/>
                </a:solidFill>
                <a:effectLst/>
                <a:uLnTx/>
                <a:uFillTx/>
                <a:latin typeface="KPMG Extralight" panose="020B0303030202040204" pitchFamily="34" charset="0"/>
                <a:ea typeface="+mn-ea"/>
              </a:rPr>
              <a:t/>
            </a:r>
            <a:br>
              <a:rPr kumimoji="0" lang="fr-FR" sz="4000" b="0" i="0" u="none" strike="noStrike" kern="0" cap="none" spc="0" normalizeH="0" baseline="0" noProof="0" dirty="0">
                <a:ln>
                  <a:noFill/>
                </a:ln>
                <a:solidFill>
                  <a:srgbClr val="003087"/>
                </a:solidFill>
                <a:effectLst/>
                <a:uLnTx/>
                <a:uFillTx/>
                <a:latin typeface="KPMG Extralight" panose="020B0303030202040204" pitchFamily="34" charset="0"/>
                <a:ea typeface="+mn-ea"/>
              </a:rPr>
            </a:br>
            <a:r>
              <a:rPr lang="fr-FR" kern="0" dirty="0" smtClean="0">
                <a:solidFill>
                  <a:srgbClr val="0091DA"/>
                </a:solidFill>
              </a:rPr>
              <a:t>Immobilisation en cours </a:t>
            </a:r>
            <a:r>
              <a:rPr lang="fr-FR" kern="0" dirty="0">
                <a:solidFill>
                  <a:srgbClr val="0091DA"/>
                </a:solidFill>
              </a:rPr>
              <a:t>(</a:t>
            </a:r>
            <a:r>
              <a:rPr kumimoji="0" lang="fr-FR" sz="4000" b="0" i="0" u="none" strike="noStrike" kern="0" cap="none" spc="0" normalizeH="0" baseline="0" noProof="0" dirty="0">
                <a:ln>
                  <a:noFill/>
                </a:ln>
                <a:solidFill>
                  <a:srgbClr val="0091DA"/>
                </a:solidFill>
                <a:effectLst/>
                <a:uLnTx/>
                <a:uFillTx/>
                <a:latin typeface="KPMG Extralight" panose="020B0303030202040204" pitchFamily="34" charset="0"/>
                <a:ea typeface="+mn-ea"/>
              </a:rPr>
              <a:t>synthèse des travaux réalisés)</a:t>
            </a:r>
            <a:endParaRPr lang="fr-FR" kern="0" dirty="0">
              <a:solidFill>
                <a:srgbClr val="0091DA"/>
              </a:solidFill>
            </a:endParaRPr>
          </a:p>
        </p:txBody>
      </p:sp>
      <p:sp>
        <p:nvSpPr>
          <p:cNvPr id="9" name="Espace réservé du texte 2">
            <a:extLst>
              <a:ext uri="{FF2B5EF4-FFF2-40B4-BE49-F238E27FC236}">
                <a16:creationId xmlns:a16="http://schemas.microsoft.com/office/drawing/2014/main" xmlns="" id="{AA565028-C9CE-4A6B-B31B-DF35537C07AC}"/>
              </a:ext>
            </a:extLst>
          </p:cNvPr>
          <p:cNvSpPr txBox="1">
            <a:spLocks/>
          </p:cNvSpPr>
          <p:nvPr/>
        </p:nvSpPr>
        <p:spPr>
          <a:xfrm>
            <a:off x="877888" y="2195513"/>
            <a:ext cx="3095625" cy="4176712"/>
          </a:xfrm>
          <a:prstGeom prst="rect">
            <a:avLst/>
          </a:prstGeom>
          <a:ln w="3175">
            <a:solidFill>
              <a:srgbClr val="409DAD"/>
            </a:solidFill>
          </a:ln>
        </p:spPr>
        <p:txBody>
          <a:bodyPr lIns="36000" tIns="36000" rIns="36000" bIns="36000"/>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2" defTabSz="914400"/>
            <a:r>
              <a:rPr lang="fr-FR" sz="900" kern="0" dirty="0"/>
              <a:t>Tester la conception du contrôle </a:t>
            </a:r>
            <a:r>
              <a:rPr lang="fr-FR" sz="900" kern="0" dirty="0" smtClean="0"/>
              <a:t>C1 </a:t>
            </a:r>
            <a:r>
              <a:rPr lang="fr-FR" sz="900" kern="0" dirty="0"/>
              <a:t>: </a:t>
            </a:r>
          </a:p>
          <a:p>
            <a:pPr lvl="3" defTabSz="914400"/>
            <a:r>
              <a:rPr lang="fr-FR" sz="900" kern="0" dirty="0"/>
              <a:t>Entretien avec Peggy de </a:t>
            </a:r>
            <a:r>
              <a:rPr lang="fr-FR" sz="900" kern="0" dirty="0" err="1"/>
              <a:t>Sargos</a:t>
            </a:r>
            <a:r>
              <a:rPr lang="fr-FR" sz="900" kern="0" dirty="0"/>
              <a:t> ,</a:t>
            </a:r>
            <a:r>
              <a:rPr lang="fr-FR" sz="900" kern="0" dirty="0" smtClean="0"/>
              <a:t>Marine </a:t>
            </a:r>
            <a:r>
              <a:rPr lang="fr-FR" sz="900" kern="0" dirty="0" err="1" smtClean="0"/>
              <a:t>Cochard</a:t>
            </a:r>
            <a:r>
              <a:rPr lang="fr-FR" sz="900" kern="0" dirty="0" smtClean="0"/>
              <a:t> et </a:t>
            </a:r>
            <a:r>
              <a:rPr lang="fr-FR" sz="900" kern="0" dirty="0"/>
              <a:t>Maria </a:t>
            </a:r>
            <a:r>
              <a:rPr lang="fr-FR" sz="900" kern="0" dirty="0" err="1" smtClean="0"/>
              <a:t>Doreille</a:t>
            </a:r>
            <a:endParaRPr lang="fr-FR" sz="900" kern="0" dirty="0"/>
          </a:p>
          <a:p>
            <a:pPr lvl="3" defTabSz="914400"/>
            <a:r>
              <a:rPr lang="fr-FR" sz="900" kern="0" dirty="0"/>
              <a:t>Analyse de la </a:t>
            </a:r>
            <a:r>
              <a:rPr lang="fr-FR" sz="900" kern="0" dirty="0" smtClean="0"/>
              <a:t>documentation transmise </a:t>
            </a:r>
            <a:endParaRPr lang="fr-FR" sz="900" kern="0" dirty="0"/>
          </a:p>
          <a:p>
            <a:pPr lvl="2" defTabSz="914400"/>
            <a:endParaRPr lang="fr-FR" sz="900" kern="0" dirty="0" smtClean="0"/>
          </a:p>
          <a:p>
            <a:pPr lvl="2" defTabSz="914400"/>
            <a:r>
              <a:rPr lang="fr-FR" sz="900" kern="0" dirty="0" smtClean="0"/>
              <a:t>Tester </a:t>
            </a:r>
            <a:r>
              <a:rPr lang="fr-FR" sz="900" kern="0" dirty="0"/>
              <a:t>l’efficacité du contrôle </a:t>
            </a:r>
            <a:r>
              <a:rPr lang="fr-FR" sz="900" kern="0" dirty="0" smtClean="0"/>
              <a:t>C2 </a:t>
            </a:r>
            <a:r>
              <a:rPr lang="fr-FR" sz="900" kern="0" dirty="0"/>
              <a:t>:</a:t>
            </a:r>
          </a:p>
          <a:p>
            <a:pPr lvl="3" defTabSz="914400"/>
            <a:r>
              <a:rPr lang="fr-FR" sz="900" kern="0" dirty="0" smtClean="0"/>
              <a:t>Analyse du fichier de synthèse des </a:t>
            </a:r>
            <a:r>
              <a:rPr lang="fr-FR" sz="900" kern="0" dirty="0"/>
              <a:t> </a:t>
            </a:r>
            <a:r>
              <a:rPr lang="fr-FR" sz="900" kern="0" dirty="0" smtClean="0"/>
              <a:t>projets transmis</a:t>
            </a:r>
          </a:p>
          <a:p>
            <a:pPr lvl="3" defTabSz="914400"/>
            <a:r>
              <a:rPr lang="fr-FR" sz="900" kern="0" dirty="0" smtClean="0"/>
              <a:t>La </a:t>
            </a:r>
            <a:r>
              <a:rPr lang="fr-FR" sz="900" kern="0" dirty="0"/>
              <a:t>sélection d’un échantillon </a:t>
            </a:r>
            <a:r>
              <a:rPr lang="fr-FR" sz="900" kern="0" dirty="0" smtClean="0"/>
              <a:t> de projets à été testé </a:t>
            </a:r>
          </a:p>
          <a:p>
            <a:pPr lvl="3" defTabSz="914400"/>
            <a:r>
              <a:rPr lang="fr-FR" sz="900" kern="0" dirty="0" smtClean="0"/>
              <a:t>Une sélection complémentaire sera </a:t>
            </a:r>
            <a:r>
              <a:rPr lang="fr-FR" sz="900" kern="0" dirty="0"/>
              <a:t>effectuée lors de l’intervention finale</a:t>
            </a:r>
            <a:r>
              <a:rPr lang="fr-FR" sz="900" kern="0" dirty="0" smtClean="0"/>
              <a:t>.</a:t>
            </a:r>
          </a:p>
          <a:p>
            <a:pPr lvl="3" defTabSz="914400"/>
            <a:endParaRPr lang="fr-FR" sz="900" kern="0" dirty="0">
              <a:solidFill>
                <a:srgbClr val="000000"/>
              </a:solidFill>
            </a:endParaRPr>
          </a:p>
          <a:p>
            <a:pPr lvl="2" defTabSz="914400"/>
            <a:r>
              <a:rPr lang="fr-FR" sz="900" kern="0" dirty="0"/>
              <a:t>Tester la conception du contrôle </a:t>
            </a:r>
            <a:r>
              <a:rPr lang="fr-FR" sz="900" kern="0" dirty="0" smtClean="0"/>
              <a:t>C3 </a:t>
            </a:r>
            <a:r>
              <a:rPr lang="fr-FR" sz="900" kern="0" dirty="0"/>
              <a:t>:</a:t>
            </a:r>
          </a:p>
          <a:p>
            <a:pPr lvl="3" defTabSz="914400"/>
            <a:r>
              <a:rPr lang="fr-FR" sz="900" kern="0" dirty="0"/>
              <a:t>Entretien avec Peggy de </a:t>
            </a:r>
            <a:r>
              <a:rPr lang="fr-FR" sz="900" kern="0" dirty="0" err="1"/>
              <a:t>Sargos</a:t>
            </a:r>
            <a:r>
              <a:rPr lang="fr-FR" sz="900" kern="0" dirty="0"/>
              <a:t> / </a:t>
            </a:r>
            <a:r>
              <a:rPr lang="fr-FR" sz="900" kern="0" dirty="0" smtClean="0"/>
              <a:t> Marine </a:t>
            </a:r>
            <a:r>
              <a:rPr lang="fr-FR" sz="900" kern="0" dirty="0" err="1" smtClean="0"/>
              <a:t>Cochard</a:t>
            </a:r>
            <a:r>
              <a:rPr lang="fr-FR" sz="900" kern="0" dirty="0" smtClean="0"/>
              <a:t> / Maria </a:t>
            </a:r>
            <a:r>
              <a:rPr lang="fr-FR" sz="900" kern="0" dirty="0" err="1" smtClean="0"/>
              <a:t>Doreille</a:t>
            </a:r>
            <a:endParaRPr lang="fr-FR" sz="900" kern="0" dirty="0" smtClean="0"/>
          </a:p>
          <a:p>
            <a:pPr lvl="3" defTabSz="914400"/>
            <a:r>
              <a:rPr lang="fr-FR" sz="900" kern="0" dirty="0" smtClean="0"/>
              <a:t>Analyse </a:t>
            </a:r>
            <a:r>
              <a:rPr lang="fr-FR" sz="900" kern="0" dirty="0"/>
              <a:t>de la documentation</a:t>
            </a:r>
          </a:p>
          <a:p>
            <a:pPr lvl="3" defTabSz="914400"/>
            <a:r>
              <a:rPr lang="fr-FR" sz="900" kern="0" dirty="0"/>
              <a:t>Test de </a:t>
            </a:r>
            <a:r>
              <a:rPr lang="fr-FR" sz="900" kern="0" dirty="0" smtClean="0"/>
              <a:t>cheminement</a:t>
            </a:r>
          </a:p>
          <a:p>
            <a:pPr marL="190500" lvl="3" indent="0" defTabSz="914400">
              <a:buNone/>
            </a:pPr>
            <a:endParaRPr lang="fr-FR" sz="900" kern="0" dirty="0"/>
          </a:p>
          <a:p>
            <a:pPr lvl="2" defTabSz="914400"/>
            <a:r>
              <a:rPr lang="fr-FR" sz="900" kern="0" dirty="0"/>
              <a:t>Tester l’efficacité du contrôle </a:t>
            </a:r>
            <a:r>
              <a:rPr lang="fr-FR" sz="900" kern="0" dirty="0" smtClean="0"/>
              <a:t>C4 </a:t>
            </a:r>
            <a:r>
              <a:rPr lang="fr-FR" sz="900" kern="0" dirty="0"/>
              <a:t>:</a:t>
            </a:r>
          </a:p>
          <a:p>
            <a:pPr lvl="3" defTabSz="914400"/>
            <a:r>
              <a:rPr lang="fr-FR" sz="900" kern="0" dirty="0" smtClean="0"/>
              <a:t>Contrôle du cadrage </a:t>
            </a:r>
          </a:p>
          <a:p>
            <a:pPr lvl="3" defTabSz="914400"/>
            <a:r>
              <a:rPr lang="fr-FR" sz="900" kern="0" dirty="0" smtClean="0">
                <a:solidFill>
                  <a:srgbClr val="000000"/>
                </a:solidFill>
              </a:rPr>
              <a:t>Analyse et test sur les divers fichiers transmis</a:t>
            </a:r>
            <a:endParaRPr lang="fr-FR" sz="900" kern="0" dirty="0">
              <a:solidFill>
                <a:srgbClr val="000000"/>
              </a:solidFill>
            </a:endParaRPr>
          </a:p>
          <a:p>
            <a:pPr lvl="2" defTabSz="914400"/>
            <a:endParaRPr lang="fr-FR" sz="900" kern="0" dirty="0"/>
          </a:p>
        </p:txBody>
      </p:sp>
      <p:sp>
        <p:nvSpPr>
          <p:cNvPr id="12" name="Espace réservé du texte 3">
            <a:extLst>
              <a:ext uri="{FF2B5EF4-FFF2-40B4-BE49-F238E27FC236}">
                <a16:creationId xmlns:a16="http://schemas.microsoft.com/office/drawing/2014/main" xmlns="" id="{A4D6EF77-A6C6-49DD-8AFE-19FC7EB89F13}"/>
              </a:ext>
            </a:extLst>
          </p:cNvPr>
          <p:cNvSpPr txBox="1">
            <a:spLocks/>
          </p:cNvSpPr>
          <p:nvPr/>
        </p:nvSpPr>
        <p:spPr bwMode="gray">
          <a:xfrm>
            <a:off x="4044951" y="2195513"/>
            <a:ext cx="4249737" cy="1813313"/>
          </a:xfrm>
          <a:prstGeom prst="rect">
            <a:avLst/>
          </a:prstGeom>
          <a:ln>
            <a:solidFill>
              <a:srgbClr val="409DAD"/>
            </a:solidFill>
          </a:ln>
        </p:spPr>
        <p:txBody>
          <a:bodyPr lIns="36000" tIns="36000" rIns="36000" bIns="36000"/>
          <a:lstStyle/>
          <a:p>
            <a:pPr marL="0" lvl="2" fontAlgn="auto">
              <a:spcBef>
                <a:spcPts val="600"/>
              </a:spcBef>
              <a:spcAft>
                <a:spcPts val="0"/>
              </a:spcAft>
              <a:buClr>
                <a:srgbClr val="00338D"/>
              </a:buClr>
              <a:defRPr/>
            </a:pPr>
            <a:endParaRPr lang="fr-FR" sz="900" dirty="0">
              <a:solidFill>
                <a:srgbClr val="000000"/>
              </a:solidFill>
              <a:latin typeface="Univers 45 Light" pitchFamily="2" charset="0"/>
            </a:endParaRPr>
          </a:p>
          <a:p>
            <a:pPr marL="177800" lvl="2" indent="-177800" fontAlgn="auto">
              <a:spcBef>
                <a:spcPts val="600"/>
              </a:spcBef>
              <a:spcAft>
                <a:spcPts val="0"/>
              </a:spcAft>
              <a:buClr>
                <a:srgbClr val="00338D"/>
              </a:buClr>
              <a:buFont typeface="Wingdings" panose="05000000000000000000" pitchFamily="2" charset="2"/>
              <a:buChar char="§"/>
              <a:defRPr/>
            </a:pPr>
            <a:r>
              <a:rPr lang="fr-FR" sz="900" u="sng" dirty="0">
                <a:latin typeface="Univers 45 Light" pitchFamily="2" charset="0"/>
                <a:cs typeface="Univers 45 Light" pitchFamily="2" charset="0"/>
              </a:rPr>
              <a:t>Chez </a:t>
            </a:r>
            <a:r>
              <a:rPr lang="fr-FR" sz="900" u="sng" dirty="0" err="1">
                <a:latin typeface="Univers 45 Light" pitchFamily="2" charset="0"/>
                <a:cs typeface="Univers 45 Light" pitchFamily="2" charset="0"/>
              </a:rPr>
              <a:t>Believe</a:t>
            </a:r>
            <a:r>
              <a:rPr lang="fr-FR" sz="900" u="sng" dirty="0">
                <a:latin typeface="Univers 45 Light" pitchFamily="2" charset="0"/>
                <a:cs typeface="Univers 45 Light" pitchFamily="2" charset="0"/>
              </a:rPr>
              <a:t> S.A.S. :</a:t>
            </a:r>
          </a:p>
          <a:p>
            <a:pPr marL="177800" lvl="2" indent="-177800" fontAlgn="auto">
              <a:spcBef>
                <a:spcPts val="600"/>
              </a:spcBef>
              <a:spcAft>
                <a:spcPts val="0"/>
              </a:spcAft>
              <a:buClr>
                <a:srgbClr val="00338D"/>
              </a:buClr>
              <a:buFont typeface="Wingdings" panose="05000000000000000000" pitchFamily="2" charset="2"/>
              <a:buChar char="§"/>
              <a:defRPr/>
            </a:pPr>
            <a:r>
              <a:rPr lang="fr-FR" sz="900" dirty="0" smtClean="0">
                <a:latin typeface="Univers 45 Light" pitchFamily="2" charset="0"/>
                <a:cs typeface="Univers 45 Light" pitchFamily="2" charset="0"/>
              </a:rPr>
              <a:t>Tableau de synthèse non exhaustif sur les avantages économiques attendus </a:t>
            </a:r>
          </a:p>
          <a:p>
            <a:pPr marL="177800" lvl="2" indent="-177800">
              <a:spcBef>
                <a:spcPts val="600"/>
              </a:spcBef>
              <a:buClr>
                <a:srgbClr val="00338D"/>
              </a:buClr>
              <a:buFont typeface="Wingdings" panose="05000000000000000000" pitchFamily="2" charset="2"/>
              <a:buChar char="§"/>
              <a:defRPr/>
            </a:pPr>
            <a:r>
              <a:rPr lang="fr-FR" sz="900" dirty="0">
                <a:latin typeface="Univers 45 Light" pitchFamily="2" charset="0"/>
                <a:cs typeface="Univers 45 Light" pitchFamily="2" charset="0"/>
              </a:rPr>
              <a:t>Le cadrage a fait apparaitre dans une première version un écart corrigé par la suite.</a:t>
            </a:r>
          </a:p>
          <a:p>
            <a:pPr marL="177800" lvl="2" indent="-177800" fontAlgn="auto">
              <a:spcBef>
                <a:spcPts val="600"/>
              </a:spcBef>
              <a:spcAft>
                <a:spcPts val="0"/>
              </a:spcAft>
              <a:buClr>
                <a:srgbClr val="00338D"/>
              </a:buClr>
              <a:buFont typeface="Wingdings" panose="05000000000000000000" pitchFamily="2" charset="2"/>
              <a:buChar char="§"/>
              <a:defRPr/>
            </a:pPr>
            <a:r>
              <a:rPr lang="fr-FR" sz="900" dirty="0" smtClean="0">
                <a:latin typeface="Univers 45 Light" pitchFamily="2" charset="0"/>
                <a:cs typeface="Univers 45 Light" pitchFamily="2" charset="0"/>
              </a:rPr>
              <a:t>Les activations de IEC N-1 terminée n’ont pas été activé ce qui a entrainé un niveau d’IEC très élevé  et l’absence de début d’amortissement.  Les montants des IEC qui aurait dû faire l’objet d’une activation et d’un début d’amortissement s’élèvent à  </a:t>
            </a:r>
          </a:p>
          <a:p>
            <a:pPr marL="177800" lvl="2" indent="-177800" fontAlgn="auto">
              <a:spcBef>
                <a:spcPts val="600"/>
              </a:spcBef>
              <a:spcAft>
                <a:spcPts val="0"/>
              </a:spcAft>
              <a:buClr>
                <a:srgbClr val="00338D"/>
              </a:buClr>
              <a:buFont typeface="Wingdings" panose="05000000000000000000" pitchFamily="2" charset="2"/>
              <a:buChar char="§"/>
              <a:defRPr/>
            </a:pPr>
            <a:r>
              <a:rPr lang="fr-FR" sz="900" dirty="0" smtClean="0">
                <a:latin typeface="Univers 45 Light" pitchFamily="2" charset="0"/>
                <a:cs typeface="Univers 45 Light" pitchFamily="2" charset="0"/>
              </a:rPr>
              <a:t>Les </a:t>
            </a:r>
            <a:r>
              <a:rPr lang="fr-FR" sz="900" dirty="0" err="1" smtClean="0">
                <a:latin typeface="Univers 45 Light" pitchFamily="2" charset="0"/>
                <a:cs typeface="Univers 45 Light" pitchFamily="2" charset="0"/>
              </a:rPr>
              <a:t>TimeSheet</a:t>
            </a:r>
            <a:r>
              <a:rPr lang="fr-FR" sz="900" dirty="0" smtClean="0">
                <a:latin typeface="Univers 45 Light" pitchFamily="2" charset="0"/>
                <a:cs typeface="Univers 45 Light" pitchFamily="2" charset="0"/>
              </a:rPr>
              <a:t> émanant d’un suivi quotidien du collaborateur n’a pas encore été mis en place, néanmoins des réunions sont organisées entre le responsable et le collaborateur pour déterminer les temps affectés sur les projets</a:t>
            </a:r>
          </a:p>
          <a:p>
            <a:pPr marL="355600" lvl="3" indent="-177800" fontAlgn="auto">
              <a:spcBef>
                <a:spcPts val="600"/>
              </a:spcBef>
              <a:spcAft>
                <a:spcPts val="0"/>
              </a:spcAft>
              <a:buClr>
                <a:srgbClr val="97989A"/>
              </a:buClr>
              <a:defRPr/>
            </a:pPr>
            <a:endParaRPr lang="fr-FR" sz="900" dirty="0">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
        <p:nvSpPr>
          <p:cNvPr id="13" name="Rectangle 111">
            <a:extLst>
              <a:ext uri="{FF2B5EF4-FFF2-40B4-BE49-F238E27FC236}">
                <a16:creationId xmlns:a16="http://schemas.microsoft.com/office/drawing/2014/main" xmlns="" id="{DF80D459-4C11-427A-8353-E112C8C33474}"/>
              </a:ext>
            </a:extLst>
          </p:cNvPr>
          <p:cNvSpPr>
            <a:spLocks noChangeArrowheads="1"/>
          </p:cNvSpPr>
          <p:nvPr>
            <p:custDataLst>
              <p:tags r:id="rId1"/>
            </p:custDataLst>
          </p:nvPr>
        </p:nvSpPr>
        <p:spPr bwMode="gray">
          <a:xfrm>
            <a:off x="877888" y="1906588"/>
            <a:ext cx="3095625"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a:solidFill>
                  <a:srgbClr val="FFFFFF"/>
                </a:solidFill>
                <a:latin typeface="Univers 45 Light" pitchFamily="2" charset="0"/>
              </a:rPr>
              <a:t>Procédure de test</a:t>
            </a:r>
          </a:p>
        </p:txBody>
      </p:sp>
      <p:sp>
        <p:nvSpPr>
          <p:cNvPr id="15" name="Rectangle 111">
            <a:extLst>
              <a:ext uri="{FF2B5EF4-FFF2-40B4-BE49-F238E27FC236}">
                <a16:creationId xmlns:a16="http://schemas.microsoft.com/office/drawing/2014/main" xmlns="" id="{1FC7BA65-55D6-444D-88EB-EE0F3ED9026F}"/>
              </a:ext>
            </a:extLst>
          </p:cNvPr>
          <p:cNvSpPr>
            <a:spLocks noChangeArrowheads="1"/>
          </p:cNvSpPr>
          <p:nvPr>
            <p:custDataLst>
              <p:tags r:id="rId2"/>
            </p:custDataLst>
          </p:nvPr>
        </p:nvSpPr>
        <p:spPr bwMode="gray">
          <a:xfrm>
            <a:off x="877888" y="6443663"/>
            <a:ext cx="8496300"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a:solidFill>
                  <a:srgbClr val="FFFFFF"/>
                </a:solidFill>
                <a:latin typeface="Univers 45 Light" pitchFamily="2" charset="0"/>
              </a:rPr>
              <a:t>Conclusion</a:t>
            </a:r>
          </a:p>
        </p:txBody>
      </p:sp>
      <p:sp>
        <p:nvSpPr>
          <p:cNvPr id="16" name="Rectangle 16">
            <a:extLst>
              <a:ext uri="{FF2B5EF4-FFF2-40B4-BE49-F238E27FC236}">
                <a16:creationId xmlns:a16="http://schemas.microsoft.com/office/drawing/2014/main" xmlns="" id="{CFF5EC00-6613-42C5-A291-CF004E85EB6A}"/>
              </a:ext>
            </a:extLst>
          </p:cNvPr>
          <p:cNvSpPr>
            <a:spLocks noChangeArrowheads="1"/>
          </p:cNvSpPr>
          <p:nvPr/>
        </p:nvSpPr>
        <p:spPr bwMode="auto">
          <a:xfrm>
            <a:off x="9734551" y="6443663"/>
            <a:ext cx="217487" cy="215900"/>
          </a:xfrm>
          <a:prstGeom prst="rect">
            <a:avLst/>
          </a:prstGeom>
          <a:solidFill>
            <a:srgbClr val="D67A40"/>
          </a:solidFill>
          <a:ln w="6350">
            <a:solidFill>
              <a:srgbClr val="D67A40"/>
            </a:solidFill>
            <a:miter lim="800000"/>
            <a:headEnd/>
            <a:tailEnd/>
          </a:ln>
        </p:spPr>
        <p:txBody>
          <a:bodyPr lIns="0" tIns="0" rIns="0" bIns="0" anchor="ctr"/>
          <a:lstStyle/>
          <a:p>
            <a:pPr algn="ctr" defTabSz="762000" eaLnBrk="0" hangingPunct="0"/>
            <a:endParaRPr lang="fr-FR" sz="900">
              <a:solidFill>
                <a:srgbClr val="B21107"/>
              </a:solidFill>
              <a:latin typeface="Univers 45 Light" pitchFamily="2" charset="0"/>
              <a:sym typeface="Wingdings" pitchFamily="2" charset="2"/>
            </a:endParaRPr>
          </a:p>
        </p:txBody>
      </p:sp>
      <p:sp>
        <p:nvSpPr>
          <p:cNvPr id="18" name="Rectangle 17">
            <a:extLst>
              <a:ext uri="{FF2B5EF4-FFF2-40B4-BE49-F238E27FC236}">
                <a16:creationId xmlns:a16="http://schemas.microsoft.com/office/drawing/2014/main" xmlns="" id="{EC372BBA-E90C-40FF-B38E-B52A786B0460}"/>
              </a:ext>
            </a:extLst>
          </p:cNvPr>
          <p:cNvSpPr>
            <a:spLocks noChangeArrowheads="1"/>
          </p:cNvSpPr>
          <p:nvPr/>
        </p:nvSpPr>
        <p:spPr bwMode="auto">
          <a:xfrm>
            <a:off x="10020301" y="6443663"/>
            <a:ext cx="217487" cy="215900"/>
          </a:xfrm>
          <a:prstGeom prst="rect">
            <a:avLst/>
          </a:prstGeom>
          <a:noFill/>
          <a:ln w="6350">
            <a:solidFill>
              <a:srgbClr val="9E3039"/>
            </a:solidFill>
            <a:miter lim="800000"/>
            <a:headEnd/>
            <a:tailEnd/>
          </a:ln>
        </p:spPr>
        <p:txBody>
          <a:bodyPr lIns="0" tIns="0" rIns="0" bIns="0" anchor="ctr"/>
          <a:lstStyle/>
          <a:p>
            <a:pPr algn="ctr" defTabSz="762000" eaLnBrk="0" hangingPunct="0"/>
            <a:endParaRPr lang="fr-FR" sz="900">
              <a:solidFill>
                <a:srgbClr val="B21107"/>
              </a:solidFill>
              <a:latin typeface="Univers 45 Light" pitchFamily="2" charset="0"/>
              <a:sym typeface="Wingdings" pitchFamily="2" charset="2"/>
            </a:endParaRPr>
          </a:p>
        </p:txBody>
      </p:sp>
      <p:sp>
        <p:nvSpPr>
          <p:cNvPr id="19" name="Rectangle 24">
            <a:extLst>
              <a:ext uri="{FF2B5EF4-FFF2-40B4-BE49-F238E27FC236}">
                <a16:creationId xmlns:a16="http://schemas.microsoft.com/office/drawing/2014/main" xmlns="" id="{5876332B-999B-40AE-9FA2-8097AA876105}"/>
              </a:ext>
            </a:extLst>
          </p:cNvPr>
          <p:cNvSpPr>
            <a:spLocks noChangeArrowheads="1"/>
          </p:cNvSpPr>
          <p:nvPr/>
        </p:nvSpPr>
        <p:spPr bwMode="auto">
          <a:xfrm>
            <a:off x="9445626" y="6443663"/>
            <a:ext cx="217487" cy="215900"/>
          </a:xfrm>
          <a:prstGeom prst="rect">
            <a:avLst/>
          </a:prstGeom>
          <a:noFill/>
          <a:ln w="6350">
            <a:solidFill>
              <a:srgbClr val="7AB800"/>
            </a:solidFill>
            <a:miter lim="800000"/>
            <a:headEnd/>
            <a:tailEnd/>
          </a:ln>
        </p:spPr>
        <p:txBody>
          <a:bodyPr lIns="0" tIns="0" rIns="0" bIns="0" anchor="ctr"/>
          <a:lstStyle/>
          <a:p>
            <a:pPr algn="ctr" defTabSz="762000" eaLnBrk="0" hangingPunct="0"/>
            <a:endParaRPr lang="fr-FR" sz="900">
              <a:solidFill>
                <a:srgbClr val="B21107"/>
              </a:solidFill>
              <a:latin typeface="Univers 45 Light" pitchFamily="2" charset="0"/>
              <a:sym typeface="Wingdings" pitchFamily="2" charset="2"/>
            </a:endParaRPr>
          </a:p>
        </p:txBody>
      </p:sp>
      <p:sp>
        <p:nvSpPr>
          <p:cNvPr id="20" name="Rectangle 111">
            <a:extLst>
              <a:ext uri="{FF2B5EF4-FFF2-40B4-BE49-F238E27FC236}">
                <a16:creationId xmlns:a16="http://schemas.microsoft.com/office/drawing/2014/main" xmlns="" id="{6F1B2751-BED5-4BD1-8F81-8183776E42DA}"/>
              </a:ext>
            </a:extLst>
          </p:cNvPr>
          <p:cNvSpPr>
            <a:spLocks noChangeArrowheads="1"/>
          </p:cNvSpPr>
          <p:nvPr>
            <p:custDataLst>
              <p:tags r:id="rId3"/>
            </p:custDataLst>
          </p:nvPr>
        </p:nvSpPr>
        <p:spPr bwMode="gray">
          <a:xfrm>
            <a:off x="4044951" y="1906588"/>
            <a:ext cx="4249737"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a:solidFill>
                  <a:srgbClr val="FFFFFF"/>
                </a:solidFill>
                <a:latin typeface="Univers 45 Light" pitchFamily="2" charset="0"/>
              </a:rPr>
              <a:t>Constats</a:t>
            </a:r>
          </a:p>
        </p:txBody>
      </p:sp>
      <p:sp>
        <p:nvSpPr>
          <p:cNvPr id="21" name="Rectangle 111">
            <a:extLst>
              <a:ext uri="{FF2B5EF4-FFF2-40B4-BE49-F238E27FC236}">
                <a16:creationId xmlns:a16="http://schemas.microsoft.com/office/drawing/2014/main" xmlns="" id="{F05B8315-157D-4CED-8A91-05129388F187}"/>
              </a:ext>
            </a:extLst>
          </p:cNvPr>
          <p:cNvSpPr>
            <a:spLocks noChangeArrowheads="1"/>
          </p:cNvSpPr>
          <p:nvPr>
            <p:custDataLst>
              <p:tags r:id="rId4"/>
            </p:custDataLst>
          </p:nvPr>
        </p:nvSpPr>
        <p:spPr bwMode="gray">
          <a:xfrm>
            <a:off x="8366126" y="1906588"/>
            <a:ext cx="1871662"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a:solidFill>
                  <a:srgbClr val="FFFFFF"/>
                </a:solidFill>
                <a:latin typeface="Univers 45 Light" pitchFamily="2" charset="0"/>
              </a:rPr>
              <a:t>Risques</a:t>
            </a:r>
          </a:p>
        </p:txBody>
      </p:sp>
      <p:sp>
        <p:nvSpPr>
          <p:cNvPr id="22" name="Espace réservé du texte 3">
            <a:extLst>
              <a:ext uri="{FF2B5EF4-FFF2-40B4-BE49-F238E27FC236}">
                <a16:creationId xmlns:a16="http://schemas.microsoft.com/office/drawing/2014/main" xmlns="" id="{F9FA0F00-F763-414A-B2D1-5F5654758FA4}"/>
              </a:ext>
            </a:extLst>
          </p:cNvPr>
          <p:cNvSpPr txBox="1">
            <a:spLocks/>
          </p:cNvSpPr>
          <p:nvPr/>
        </p:nvSpPr>
        <p:spPr bwMode="gray">
          <a:xfrm>
            <a:off x="8366126" y="2193926"/>
            <a:ext cx="1871662" cy="1814900"/>
          </a:xfrm>
          <a:prstGeom prst="rect">
            <a:avLst/>
          </a:prstGeom>
          <a:noFill/>
          <a:ln w="9525">
            <a:solidFill>
              <a:srgbClr val="409DAD"/>
            </a:solidFill>
            <a:miter lim="800000"/>
            <a:headEnd/>
            <a:tailEnd/>
          </a:ln>
        </p:spPr>
        <p:txBody>
          <a:bodyPr lIns="36000" tIns="36000" rIns="36000" bIns="36000"/>
          <a:lstStyle/>
          <a:p>
            <a:pPr marL="177800" lvl="2" indent="-177800">
              <a:spcBef>
                <a:spcPts val="600"/>
              </a:spcBef>
              <a:buClr>
                <a:srgbClr val="97989A"/>
              </a:buClr>
              <a:buFont typeface="Arial" pitchFamily="34" charset="0"/>
              <a:buChar char="■"/>
            </a:pPr>
            <a:r>
              <a:rPr lang="fr-FR" sz="900" b="1" dirty="0">
                <a:solidFill>
                  <a:srgbClr val="BC204B"/>
                </a:solidFill>
                <a:latin typeface="Univers 45 Light" pitchFamily="2" charset="0"/>
                <a:ea typeface="Calibri" panose="020F0502020204030204" pitchFamily="34" charset="0"/>
                <a:cs typeface="Times New Roman" panose="02020603050405020304" pitchFamily="18" charset="0"/>
              </a:rPr>
              <a:t>Risques de non-conformité des  factures avec les contrats</a:t>
            </a:r>
          </a:p>
          <a:p>
            <a:pPr marL="177800" lvl="2" indent="-177800">
              <a:spcBef>
                <a:spcPts val="600"/>
              </a:spcBef>
              <a:buClr>
                <a:srgbClr val="97989A"/>
              </a:buClr>
              <a:buFont typeface="Arial" pitchFamily="34" charset="0"/>
              <a:buChar char="■"/>
            </a:pPr>
            <a:r>
              <a:rPr lang="fr-FR" sz="900" b="1" dirty="0">
                <a:solidFill>
                  <a:srgbClr val="BC204B"/>
                </a:solidFill>
                <a:latin typeface="Univers 45 Light" pitchFamily="2" charset="0"/>
                <a:ea typeface="Calibri" panose="020F0502020204030204" pitchFamily="34" charset="0"/>
                <a:cs typeface="Times New Roman" panose="02020603050405020304" pitchFamily="18" charset="0"/>
              </a:rPr>
              <a:t>Risque de </a:t>
            </a:r>
            <a:r>
              <a:rPr lang="fr-FR" sz="900" b="1" dirty="0" smtClean="0">
                <a:solidFill>
                  <a:srgbClr val="BC204B"/>
                </a:solidFill>
                <a:latin typeface="Univers 45 Light" pitchFamily="2" charset="0"/>
                <a:ea typeface="Calibri" panose="020F0502020204030204" pitchFamily="34" charset="0"/>
                <a:cs typeface="Times New Roman" panose="02020603050405020304" pitchFamily="18" charset="0"/>
              </a:rPr>
              <a:t>évaluation </a:t>
            </a:r>
            <a:r>
              <a:rPr lang="fr-FR" sz="900" b="1" dirty="0">
                <a:solidFill>
                  <a:srgbClr val="BC204B"/>
                </a:solidFill>
                <a:latin typeface="Univers 45 Light" pitchFamily="2" charset="0"/>
                <a:ea typeface="Calibri" panose="020F0502020204030204" pitchFamily="34" charset="0"/>
                <a:cs typeface="Times New Roman" panose="02020603050405020304" pitchFamily="18" charset="0"/>
              </a:rPr>
              <a:t>de la production immobilisée</a:t>
            </a:r>
          </a:p>
          <a:p>
            <a:pPr marL="177800" lvl="2" indent="-177800">
              <a:spcBef>
                <a:spcPts val="600"/>
              </a:spcBef>
              <a:buClr>
                <a:srgbClr val="97989A"/>
              </a:buClr>
              <a:buFont typeface="Arial" pitchFamily="34" charset="0"/>
              <a:buChar char="■"/>
            </a:pPr>
            <a:r>
              <a:rPr lang="fr-FR" sz="900" b="1" dirty="0" smtClean="0">
                <a:solidFill>
                  <a:srgbClr val="BC204B"/>
                </a:solidFill>
                <a:latin typeface="Univers 45 Light" pitchFamily="2" charset="0"/>
                <a:ea typeface="Calibri" panose="020F0502020204030204" pitchFamily="34" charset="0"/>
                <a:cs typeface="Times New Roman" panose="02020603050405020304" pitchFamily="18" charset="0"/>
              </a:rPr>
              <a:t>Risque </a:t>
            </a:r>
            <a:r>
              <a:rPr lang="fr-FR" sz="900" b="1" dirty="0">
                <a:solidFill>
                  <a:srgbClr val="BC204B"/>
                </a:solidFill>
                <a:latin typeface="Univers 45 Light" pitchFamily="2" charset="0"/>
                <a:ea typeface="Calibri" panose="020F0502020204030204" pitchFamily="34" charset="0"/>
                <a:cs typeface="Times New Roman" panose="02020603050405020304" pitchFamily="18" charset="0"/>
              </a:rPr>
              <a:t>dans la comptabilisation</a:t>
            </a:r>
          </a:p>
          <a:p>
            <a:pPr marL="177800" lvl="2" indent="-177800">
              <a:spcBef>
                <a:spcPts val="600"/>
              </a:spcBef>
              <a:buClr>
                <a:srgbClr val="97989A"/>
              </a:buClr>
              <a:buFont typeface="Arial" pitchFamily="34" charset="0"/>
              <a:buChar char="■"/>
            </a:pPr>
            <a:endParaRPr lang="fr-FR" sz="900" dirty="0">
              <a:solidFill>
                <a:srgbClr val="000000"/>
              </a:solidFill>
              <a:latin typeface="Univers 45 Light" pitchFamily="2" charset="0"/>
            </a:endParaRPr>
          </a:p>
        </p:txBody>
      </p:sp>
      <p:sp>
        <p:nvSpPr>
          <p:cNvPr id="23" name="Rectangle 111">
            <a:extLst>
              <a:ext uri="{FF2B5EF4-FFF2-40B4-BE49-F238E27FC236}">
                <a16:creationId xmlns:a16="http://schemas.microsoft.com/office/drawing/2014/main" xmlns="" id="{AE240CE5-FE30-4AD3-9B4E-35705B41D2A7}"/>
              </a:ext>
            </a:extLst>
          </p:cNvPr>
          <p:cNvSpPr>
            <a:spLocks noChangeArrowheads="1"/>
          </p:cNvSpPr>
          <p:nvPr>
            <p:custDataLst>
              <p:tags r:id="rId5"/>
            </p:custDataLst>
          </p:nvPr>
        </p:nvSpPr>
        <p:spPr bwMode="gray">
          <a:xfrm>
            <a:off x="4044950" y="4110232"/>
            <a:ext cx="6192837"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a:solidFill>
                  <a:srgbClr val="FFFFFF"/>
                </a:solidFill>
                <a:latin typeface="Univers 45 Light" pitchFamily="2" charset="0"/>
              </a:rPr>
              <a:t>Recommandations</a:t>
            </a:r>
          </a:p>
        </p:txBody>
      </p:sp>
      <p:sp>
        <p:nvSpPr>
          <p:cNvPr id="24" name="Espace réservé du texte 3">
            <a:extLst>
              <a:ext uri="{FF2B5EF4-FFF2-40B4-BE49-F238E27FC236}">
                <a16:creationId xmlns:a16="http://schemas.microsoft.com/office/drawing/2014/main" xmlns="" id="{9DF88238-AF37-49B5-86AD-750456F625EF}"/>
              </a:ext>
            </a:extLst>
          </p:cNvPr>
          <p:cNvSpPr txBox="1">
            <a:spLocks/>
          </p:cNvSpPr>
          <p:nvPr/>
        </p:nvSpPr>
        <p:spPr bwMode="gray">
          <a:xfrm>
            <a:off x="4044951" y="4397570"/>
            <a:ext cx="6192837" cy="2044506"/>
          </a:xfrm>
          <a:prstGeom prst="rect">
            <a:avLst/>
          </a:prstGeom>
          <a:ln>
            <a:solidFill>
              <a:srgbClr val="409DAD"/>
            </a:solidFill>
          </a:ln>
        </p:spPr>
        <p:txBody>
          <a:bodyPr lIns="36000" tIns="36000" rIns="36000" bIns="36000"/>
          <a:lstStyle/>
          <a:p>
            <a:pPr marL="177800" lvl="2" indent="-177800">
              <a:spcBef>
                <a:spcPts val="600"/>
              </a:spcBef>
              <a:buClr>
                <a:srgbClr val="00338D"/>
              </a:buClr>
              <a:buFont typeface="Wingdings" panose="05000000000000000000" pitchFamily="2" charset="2"/>
              <a:buChar char="§"/>
              <a:defRPr/>
            </a:pPr>
            <a:r>
              <a:rPr lang="fr-FR" sz="900" dirty="0" smtClean="0">
                <a:solidFill>
                  <a:srgbClr val="000000"/>
                </a:solidFill>
                <a:latin typeface="Univers 45 Light" pitchFamily="2" charset="0"/>
              </a:rPr>
              <a:t>Afin de s’assurer de l’</a:t>
            </a:r>
            <a:r>
              <a:rPr lang="fr-FR" sz="900" dirty="0" err="1" smtClean="0">
                <a:solidFill>
                  <a:srgbClr val="000000"/>
                </a:solidFill>
                <a:latin typeface="Univers 45 Light" pitchFamily="2" charset="0"/>
              </a:rPr>
              <a:t>ehaustivité</a:t>
            </a:r>
            <a:r>
              <a:rPr lang="fr-FR" sz="900" dirty="0" smtClean="0">
                <a:solidFill>
                  <a:srgbClr val="000000"/>
                </a:solidFill>
                <a:latin typeface="Univers 45 Light" pitchFamily="2" charset="0"/>
              </a:rPr>
              <a:t> des éléments devant faire l’objet de l’activation des IEC terminés en Immobilisations,  nous préconisons la  mise en place d’une communication plus efficiente entre le Contrôle de Gestion et la Comptabilité Générale devant réaliser les écritures.  Des PV </a:t>
            </a:r>
            <a:r>
              <a:rPr lang="fr-FR" sz="900" dirty="0">
                <a:solidFill>
                  <a:srgbClr val="000000"/>
                </a:solidFill>
                <a:latin typeface="Univers 45 Light" pitchFamily="2" charset="0"/>
              </a:rPr>
              <a:t>de livraison des développements </a:t>
            </a:r>
            <a:r>
              <a:rPr lang="fr-FR" sz="900" dirty="0" smtClean="0">
                <a:solidFill>
                  <a:srgbClr val="000000"/>
                </a:solidFill>
                <a:latin typeface="Univers 45 Light" pitchFamily="2" charset="0"/>
              </a:rPr>
              <a:t> qui sont terminés afin </a:t>
            </a:r>
            <a:r>
              <a:rPr lang="fr-FR" sz="900" dirty="0">
                <a:solidFill>
                  <a:srgbClr val="000000"/>
                </a:solidFill>
                <a:latin typeface="Univers 45 Light" pitchFamily="2" charset="0"/>
              </a:rPr>
              <a:t>d’acter les dates  d’activation et d’éviter le maintien en IEC</a:t>
            </a:r>
            <a:r>
              <a:rPr lang="fr-FR" sz="900" dirty="0" smtClean="0">
                <a:solidFill>
                  <a:srgbClr val="000000"/>
                </a:solidFill>
                <a:latin typeface="Univers 45 Light" pitchFamily="2" charset="0"/>
              </a:rPr>
              <a:t>.</a:t>
            </a:r>
          </a:p>
          <a:p>
            <a:pPr marL="177800" lvl="2" indent="-177800">
              <a:spcBef>
                <a:spcPts val="600"/>
              </a:spcBef>
              <a:buClr>
                <a:srgbClr val="00338D"/>
              </a:buClr>
              <a:buFont typeface="Wingdings" panose="05000000000000000000" pitchFamily="2" charset="2"/>
              <a:buChar char="§"/>
              <a:defRPr/>
            </a:pPr>
            <a:r>
              <a:rPr lang="fr-FR" sz="900" dirty="0" smtClean="0">
                <a:solidFill>
                  <a:srgbClr val="000000"/>
                </a:solidFill>
                <a:latin typeface="Univers 45 Light" pitchFamily="2" charset="0"/>
              </a:rPr>
              <a:t>Nous recommandons que les cadrages entre les divers états et la comptabilité  soient réalisés afin d’éviter des écarts</a:t>
            </a:r>
            <a:endParaRPr lang="fr-FR" sz="900" dirty="0">
              <a:solidFill>
                <a:srgbClr val="000000"/>
              </a:solidFill>
              <a:latin typeface="Univers 45 Light" pitchFamily="2" charset="0"/>
            </a:endParaRPr>
          </a:p>
          <a:p>
            <a:pPr marL="177800" lvl="2" indent="-177800">
              <a:spcBef>
                <a:spcPts val="600"/>
              </a:spcBef>
              <a:buClr>
                <a:srgbClr val="00338D"/>
              </a:buClr>
              <a:buFont typeface="Wingdings" panose="05000000000000000000" pitchFamily="2" charset="2"/>
              <a:buChar char="§"/>
              <a:defRPr/>
            </a:pPr>
            <a:r>
              <a:rPr lang="fr-FR" sz="900" dirty="0" smtClean="0">
                <a:solidFill>
                  <a:srgbClr val="000000"/>
                </a:solidFill>
                <a:latin typeface="Univers 45 Light" pitchFamily="2" charset="0"/>
              </a:rPr>
              <a:t> Une centralisation des  contrats et un échange avec la Comptabilité Fournisseurs afin que données  concernant le suivi des  Fournisseurs puisse être  réalisé.</a:t>
            </a:r>
          </a:p>
          <a:p>
            <a:pPr marL="0" lvl="2">
              <a:spcBef>
                <a:spcPts val="600"/>
              </a:spcBef>
              <a:buClr>
                <a:srgbClr val="00338D"/>
              </a:buClr>
              <a:defRPr/>
            </a:pPr>
            <a:r>
              <a:rPr lang="fr-FR" sz="900" b="1" dirty="0" smtClean="0">
                <a:solidFill>
                  <a:srgbClr val="000000"/>
                </a:solidFill>
                <a:latin typeface="Univers 45 Light" pitchFamily="2" charset="0"/>
              </a:rPr>
              <a:t>Commentaires </a:t>
            </a:r>
            <a:r>
              <a:rPr lang="fr-FR" sz="900" b="1" dirty="0">
                <a:solidFill>
                  <a:srgbClr val="000000"/>
                </a:solidFill>
                <a:latin typeface="Univers 45 Light" pitchFamily="2" charset="0"/>
              </a:rPr>
              <a:t>du management </a:t>
            </a:r>
            <a:r>
              <a:rPr lang="fr-FR" sz="900" b="1" dirty="0" smtClean="0">
                <a:solidFill>
                  <a:srgbClr val="000000"/>
                </a:solidFill>
                <a:latin typeface="Univers 45 Light" pitchFamily="2" charset="0"/>
              </a:rPr>
              <a:t>:</a:t>
            </a:r>
          </a:p>
          <a:p>
            <a:pPr marL="0" lvl="2">
              <a:spcBef>
                <a:spcPts val="600"/>
              </a:spcBef>
              <a:buClr>
                <a:srgbClr val="00338D"/>
              </a:buClr>
              <a:defRPr/>
            </a:pPr>
            <a:r>
              <a:rPr lang="fr-FR" sz="900" i="1" dirty="0" smtClean="0">
                <a:solidFill>
                  <a:srgbClr val="000000"/>
                </a:solidFill>
                <a:latin typeface="Univers 45 Light" pitchFamily="2" charset="0"/>
              </a:rPr>
              <a:t>A compléter</a:t>
            </a:r>
            <a:endParaRPr lang="fr-FR" sz="900" i="1" dirty="0">
              <a:solidFill>
                <a:srgbClr val="000000"/>
              </a:solidFill>
              <a:latin typeface="Univers 45 Light" pitchFamily="2" charset="0"/>
            </a:endParaRPr>
          </a:p>
          <a:p>
            <a:pPr marL="177800" lvl="2" indent="-177800">
              <a:spcBef>
                <a:spcPts val="600"/>
              </a:spcBef>
              <a:buClr>
                <a:srgbClr val="00338D"/>
              </a:buClr>
              <a:buFont typeface="Wingdings" panose="05000000000000000000" pitchFamily="2" charset="2"/>
              <a:buChar char="§"/>
              <a:defRPr/>
            </a:pPr>
            <a:endParaRPr lang="fr-FR" sz="900" dirty="0" smtClean="0">
              <a:solidFill>
                <a:srgbClr val="000000"/>
              </a:solidFill>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Tree>
    <p:extLst>
      <p:ext uri="{BB962C8B-B14F-4D97-AF65-F5344CB8AC3E}">
        <p14:creationId xmlns:p14="http://schemas.microsoft.com/office/powerpoint/2010/main" val="28672425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Personnel – </a:t>
            </a:r>
            <a:r>
              <a:rPr lang="fr-FR" dirty="0" err="1" smtClean="0"/>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7" name="Rectangle 6"/>
          <p:cNvSpPr/>
          <p:nvPr/>
        </p:nvSpPr>
        <p:spPr>
          <a:xfrm>
            <a:off x="83820" y="1097280"/>
            <a:ext cx="10454640" cy="32766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r>
              <a:rPr lang="fr-FR" dirty="0" smtClean="0"/>
              <a:t>Flowchart Personnel | Believe (FY2020)</a:t>
            </a:r>
            <a:endParaRPr lang="fr-FR" dirty="0"/>
          </a:p>
        </p:txBody>
      </p:sp>
      <p:sp>
        <p:nvSpPr>
          <p:cNvPr id="8" name="Ellipse 7"/>
          <p:cNvSpPr/>
          <p:nvPr/>
        </p:nvSpPr>
        <p:spPr>
          <a:xfrm>
            <a:off x="1742805" y="5622302"/>
            <a:ext cx="233729" cy="23498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R1</a:t>
            </a:r>
          </a:p>
        </p:txBody>
      </p:sp>
      <p:sp>
        <p:nvSpPr>
          <p:cNvPr id="10" name="Ellipse 9"/>
          <p:cNvSpPr/>
          <p:nvPr/>
        </p:nvSpPr>
        <p:spPr>
          <a:xfrm>
            <a:off x="1742803" y="6005894"/>
            <a:ext cx="233731" cy="240276"/>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C1</a:t>
            </a:r>
          </a:p>
        </p:txBody>
      </p:sp>
      <p:sp>
        <p:nvSpPr>
          <p:cNvPr id="12" name="Ellipse 11"/>
          <p:cNvSpPr/>
          <p:nvPr/>
        </p:nvSpPr>
        <p:spPr>
          <a:xfrm>
            <a:off x="1726223" y="6409997"/>
            <a:ext cx="250311" cy="22533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R2</a:t>
            </a:r>
          </a:p>
        </p:txBody>
      </p:sp>
      <p:sp>
        <p:nvSpPr>
          <p:cNvPr id="13" name="Ellipse 12"/>
          <p:cNvSpPr/>
          <p:nvPr/>
        </p:nvSpPr>
        <p:spPr>
          <a:xfrm>
            <a:off x="1742804" y="6789268"/>
            <a:ext cx="233729"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a:t>C2</a:t>
            </a:r>
          </a:p>
        </p:txBody>
      </p:sp>
      <p:sp>
        <p:nvSpPr>
          <p:cNvPr id="14" name="Ellipse 13"/>
          <p:cNvSpPr/>
          <p:nvPr/>
        </p:nvSpPr>
        <p:spPr>
          <a:xfrm>
            <a:off x="5644382" y="5681725"/>
            <a:ext cx="196674" cy="23814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R3</a:t>
            </a:r>
          </a:p>
        </p:txBody>
      </p:sp>
      <p:sp>
        <p:nvSpPr>
          <p:cNvPr id="15" name="Ellipse 14"/>
          <p:cNvSpPr/>
          <p:nvPr/>
        </p:nvSpPr>
        <p:spPr>
          <a:xfrm>
            <a:off x="5634857" y="6033180"/>
            <a:ext cx="206199" cy="238771"/>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C3</a:t>
            </a:r>
          </a:p>
        </p:txBody>
      </p:sp>
      <p:sp>
        <p:nvSpPr>
          <p:cNvPr id="16" name="ZoneTexte 15"/>
          <p:cNvSpPr txBox="1"/>
          <p:nvPr/>
        </p:nvSpPr>
        <p:spPr>
          <a:xfrm>
            <a:off x="1996152" y="5641840"/>
            <a:ext cx="2755883" cy="230832"/>
          </a:xfrm>
          <a:prstGeom prst="rect">
            <a:avLst/>
          </a:prstGeom>
          <a:noFill/>
        </p:spPr>
        <p:txBody>
          <a:bodyPr wrap="none" rtlCol="0">
            <a:spAutoFit/>
          </a:bodyPr>
          <a:lstStyle/>
          <a:p>
            <a:r>
              <a:rPr lang="fr-FR" sz="900" dirty="0" smtClean="0">
                <a:latin typeface="Univers 45 Light"/>
                <a:cs typeface="Univers for KPMG"/>
              </a:rPr>
              <a:t>Risque de non exhaustivité des variables de paie. </a:t>
            </a:r>
          </a:p>
        </p:txBody>
      </p:sp>
      <p:sp>
        <p:nvSpPr>
          <p:cNvPr id="17" name="ZoneTexte 16"/>
          <p:cNvSpPr txBox="1"/>
          <p:nvPr/>
        </p:nvSpPr>
        <p:spPr>
          <a:xfrm>
            <a:off x="1990456" y="6024220"/>
            <a:ext cx="3647152" cy="230832"/>
          </a:xfrm>
          <a:prstGeom prst="rect">
            <a:avLst/>
          </a:prstGeom>
          <a:noFill/>
        </p:spPr>
        <p:txBody>
          <a:bodyPr wrap="none" rtlCol="0">
            <a:spAutoFit/>
          </a:bodyPr>
          <a:lstStyle/>
          <a:p>
            <a:r>
              <a:rPr lang="fr-FR" sz="900" dirty="0" smtClean="0">
                <a:latin typeface="Univers 45 Light" pitchFamily="2" charset="0"/>
                <a:ea typeface="Calibri" panose="020F0502020204030204" pitchFamily="34" charset="0"/>
                <a:cs typeface="Times New Roman" panose="02020603050405020304" pitchFamily="18" charset="0"/>
              </a:rPr>
              <a:t>Collecte </a:t>
            </a:r>
            <a:r>
              <a:rPr lang="fr-FR" sz="900" dirty="0">
                <a:latin typeface="Univers 45 Light" pitchFamily="2" charset="0"/>
                <a:ea typeface="Calibri" panose="020F0502020204030204" pitchFamily="34" charset="0"/>
                <a:cs typeface="Times New Roman" panose="02020603050405020304" pitchFamily="18" charset="0"/>
              </a:rPr>
              <a:t>préalable des données variables </a:t>
            </a:r>
            <a:r>
              <a:rPr lang="fr-FR" sz="900" dirty="0" smtClean="0">
                <a:latin typeface="Univers 45 Light" pitchFamily="2" charset="0"/>
                <a:ea typeface="Calibri" panose="020F0502020204030204" pitchFamily="34" charset="0"/>
                <a:cs typeface="Times New Roman" panose="02020603050405020304" pitchFamily="18" charset="0"/>
              </a:rPr>
              <a:t>transmises</a:t>
            </a:r>
            <a:r>
              <a:rPr lang="fr-FR" sz="900" dirty="0" smtClean="0">
                <a:latin typeface="Univers 45 Light"/>
                <a:cs typeface="Univers for KPMG"/>
              </a:rPr>
              <a:t>  et suivi SIRH. </a:t>
            </a:r>
          </a:p>
        </p:txBody>
      </p:sp>
      <p:sp>
        <p:nvSpPr>
          <p:cNvPr id="18" name="ZoneTexte 17"/>
          <p:cNvSpPr txBox="1"/>
          <p:nvPr/>
        </p:nvSpPr>
        <p:spPr>
          <a:xfrm>
            <a:off x="1976534" y="6351198"/>
            <a:ext cx="3617664" cy="369332"/>
          </a:xfrm>
          <a:prstGeom prst="rect">
            <a:avLst/>
          </a:prstGeom>
          <a:noFill/>
        </p:spPr>
        <p:txBody>
          <a:bodyPr wrap="square" rtlCol="0">
            <a:spAutoFit/>
          </a:bodyPr>
          <a:lstStyle/>
          <a:p>
            <a:r>
              <a:rPr lang="fr-FR" sz="900" dirty="0" smtClean="0">
                <a:latin typeface="Univers 45 Light"/>
                <a:cs typeface="Univers for KPMG"/>
              </a:rPr>
              <a:t>Risque d’anomalies ou de non conformité lors de la </a:t>
            </a:r>
            <a:r>
              <a:rPr lang="fr-FR" sz="900" dirty="0">
                <a:latin typeface="Univers 45 Light"/>
                <a:cs typeface="Univers for KPMG"/>
              </a:rPr>
              <a:t>restitution des données de paie par ADP</a:t>
            </a:r>
          </a:p>
        </p:txBody>
      </p:sp>
      <p:sp>
        <p:nvSpPr>
          <p:cNvPr id="19" name="ZoneTexte 18"/>
          <p:cNvSpPr txBox="1"/>
          <p:nvPr/>
        </p:nvSpPr>
        <p:spPr>
          <a:xfrm>
            <a:off x="1990702" y="6825558"/>
            <a:ext cx="2973891" cy="230832"/>
          </a:xfrm>
          <a:prstGeom prst="rect">
            <a:avLst/>
          </a:prstGeom>
          <a:noFill/>
        </p:spPr>
        <p:txBody>
          <a:bodyPr wrap="none" rtlCol="0">
            <a:spAutoFit/>
          </a:bodyPr>
          <a:lstStyle/>
          <a:p>
            <a:r>
              <a:rPr lang="fr-FR" sz="900" dirty="0">
                <a:latin typeface="Univers 45 Light"/>
                <a:cs typeface="Univers for KPMG"/>
              </a:rPr>
              <a:t>Vérification formalisée des éléments transmis par ADP</a:t>
            </a:r>
            <a:endParaRPr lang="fr-FR" sz="900" dirty="0" smtClean="0">
              <a:latin typeface="Univers 45 Light"/>
              <a:cs typeface="Univers for KPMG"/>
            </a:endParaRPr>
          </a:p>
        </p:txBody>
      </p:sp>
      <p:sp>
        <p:nvSpPr>
          <p:cNvPr id="20" name="ZoneTexte 19"/>
          <p:cNvSpPr txBox="1"/>
          <p:nvPr/>
        </p:nvSpPr>
        <p:spPr>
          <a:xfrm>
            <a:off x="5889280" y="5649241"/>
            <a:ext cx="4089581" cy="369332"/>
          </a:xfrm>
          <a:prstGeom prst="rect">
            <a:avLst/>
          </a:prstGeom>
          <a:noFill/>
        </p:spPr>
        <p:txBody>
          <a:bodyPr wrap="none" rtlCol="0">
            <a:spAutoFit/>
          </a:bodyPr>
          <a:lstStyle/>
          <a:p>
            <a:r>
              <a:rPr lang="fr-FR" sz="900" dirty="0" smtClean="0">
                <a:latin typeface="Univers 45 Light"/>
                <a:cs typeface="Univers for KPMG"/>
              </a:rPr>
              <a:t>Risque de non </a:t>
            </a:r>
            <a:r>
              <a:rPr lang="fr-FR" sz="900" dirty="0" smtClean="0">
                <a:latin typeface="Univers 45 Light"/>
                <a:cs typeface="Times New Roman" panose="02020603050405020304" pitchFamily="18" charset="0"/>
              </a:rPr>
              <a:t>c</a:t>
            </a:r>
            <a:r>
              <a:rPr lang="fr-FR" sz="900" dirty="0" smtClean="0">
                <a:latin typeface="Univers 45 Light"/>
                <a:ea typeface="Calibri" panose="020F0502020204030204" pitchFamily="34" charset="0"/>
                <a:cs typeface="Times New Roman" panose="02020603050405020304" pitchFamily="18" charset="0"/>
              </a:rPr>
              <a:t>oncordance </a:t>
            </a:r>
            <a:r>
              <a:rPr lang="fr-FR" sz="900" dirty="0">
                <a:latin typeface="Univers 45 Light"/>
                <a:ea typeface="Calibri" panose="020F0502020204030204" pitchFamily="34" charset="0"/>
                <a:cs typeface="Times New Roman" panose="02020603050405020304" pitchFamily="18" charset="0"/>
              </a:rPr>
              <a:t>des données de paie avec les lots de paiement  </a:t>
            </a:r>
          </a:p>
          <a:p>
            <a:endParaRPr lang="fr-FR" sz="900" dirty="0" smtClean="0">
              <a:latin typeface="Univers 45 Light"/>
              <a:cs typeface="Univers for KPMG"/>
            </a:endParaRPr>
          </a:p>
        </p:txBody>
      </p:sp>
      <p:sp>
        <p:nvSpPr>
          <p:cNvPr id="21" name="ZoneTexte 20"/>
          <p:cNvSpPr txBox="1"/>
          <p:nvPr/>
        </p:nvSpPr>
        <p:spPr>
          <a:xfrm>
            <a:off x="5869992" y="5888254"/>
            <a:ext cx="4079933" cy="570156"/>
          </a:xfrm>
          <a:prstGeom prst="rect">
            <a:avLst/>
          </a:prstGeom>
          <a:noFill/>
        </p:spPr>
        <p:txBody>
          <a:bodyPr wrap="square" rtlCol="0">
            <a:spAutoFit/>
          </a:bodyPr>
          <a:lstStyle/>
          <a:p>
            <a:pPr>
              <a:lnSpc>
                <a:spcPct val="115000"/>
              </a:lnSpc>
            </a:pPr>
            <a:r>
              <a:rPr lang="fr-FR" sz="900" dirty="0" smtClean="0">
                <a:latin typeface="Univers 45 Light"/>
                <a:cs typeface="Times New Roman" panose="02020603050405020304" pitchFamily="18" charset="0"/>
              </a:rPr>
              <a:t>Contrôle </a:t>
            </a:r>
            <a:r>
              <a:rPr lang="fr-FR" sz="900" dirty="0">
                <a:latin typeface="Univers 45 Light"/>
                <a:cs typeface="Times New Roman" panose="02020603050405020304" pitchFamily="18" charset="0"/>
              </a:rPr>
              <a:t>de cohérence entre le montant de paie global et le montant à payer ainsi que du nombre de virement par la RH</a:t>
            </a:r>
            <a:r>
              <a:rPr lang="fr-FR" sz="900" dirty="0" smtClean="0">
                <a:latin typeface="Univers 45 Light"/>
                <a:cs typeface="Times New Roman" panose="02020603050405020304" pitchFamily="18" charset="0"/>
              </a:rPr>
              <a:t>.</a:t>
            </a:r>
            <a:endParaRPr lang="fr-FR" sz="900" dirty="0">
              <a:latin typeface="Univers 45 Light"/>
              <a:cs typeface="Times New Roman" panose="02020603050405020304" pitchFamily="18" charset="0"/>
            </a:endParaRPr>
          </a:p>
          <a:p>
            <a:pPr>
              <a:lnSpc>
                <a:spcPct val="115000"/>
              </a:lnSpc>
            </a:pPr>
            <a:r>
              <a:rPr lang="fr-FR" sz="900" dirty="0">
                <a:latin typeface="Univers 45 Light"/>
                <a:cs typeface="Times New Roman" panose="02020603050405020304" pitchFamily="18" charset="0"/>
              </a:rPr>
              <a:t>La DRH, ne réalise aucun contrôle complémentaire </a:t>
            </a:r>
            <a:r>
              <a:rPr lang="fr-FR" sz="900" dirty="0" smtClean="0">
                <a:latin typeface="Univers 45 Light"/>
                <a:cs typeface="Times New Roman" panose="02020603050405020304" pitchFamily="18" charset="0"/>
              </a:rPr>
              <a:t>avant signature.</a:t>
            </a:r>
            <a:endParaRPr lang="fr-FR" sz="900" dirty="0">
              <a:latin typeface="Univers 45 Light"/>
              <a:cs typeface="Times New Roman" panose="02020603050405020304" pitchFamily="18" charset="0"/>
            </a:endParaRPr>
          </a:p>
        </p:txBody>
      </p:sp>
      <p:sp>
        <p:nvSpPr>
          <p:cNvPr id="22" name="Ellipse 21"/>
          <p:cNvSpPr/>
          <p:nvPr/>
        </p:nvSpPr>
        <p:spPr>
          <a:xfrm>
            <a:off x="5637608" y="6416110"/>
            <a:ext cx="203448" cy="22899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R4</a:t>
            </a:r>
            <a:endParaRPr lang="fr-FR" sz="900" dirty="0"/>
          </a:p>
        </p:txBody>
      </p:sp>
      <p:sp>
        <p:nvSpPr>
          <p:cNvPr id="23" name="Ellipse 22"/>
          <p:cNvSpPr/>
          <p:nvPr/>
        </p:nvSpPr>
        <p:spPr>
          <a:xfrm>
            <a:off x="5644382" y="6789268"/>
            <a:ext cx="223018"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C4</a:t>
            </a:r>
            <a:endParaRPr lang="fr-FR" sz="900" dirty="0"/>
          </a:p>
        </p:txBody>
      </p:sp>
      <p:sp>
        <p:nvSpPr>
          <p:cNvPr id="24" name="ZoneTexte 23"/>
          <p:cNvSpPr txBox="1"/>
          <p:nvPr/>
        </p:nvSpPr>
        <p:spPr>
          <a:xfrm>
            <a:off x="5867400" y="6479367"/>
            <a:ext cx="3576620" cy="369332"/>
          </a:xfrm>
          <a:prstGeom prst="rect">
            <a:avLst/>
          </a:prstGeom>
          <a:noFill/>
        </p:spPr>
        <p:txBody>
          <a:bodyPr wrap="none" rtlCol="0">
            <a:spAutoFit/>
          </a:bodyPr>
          <a:lstStyle/>
          <a:p>
            <a:r>
              <a:rPr lang="fr-FR" sz="900" dirty="0" smtClean="0">
                <a:latin typeface="Univers 45 Light"/>
                <a:cs typeface="Univers for KPMG"/>
              </a:rPr>
              <a:t>Risque de mauvais déversement des écritures vers la comptabilité</a:t>
            </a:r>
            <a:endParaRPr lang="fr-FR" sz="900" dirty="0">
              <a:latin typeface="Univers 45 Light"/>
              <a:ea typeface="Calibri" panose="020F0502020204030204" pitchFamily="34" charset="0"/>
              <a:cs typeface="Times New Roman" panose="02020603050405020304" pitchFamily="18" charset="0"/>
            </a:endParaRPr>
          </a:p>
          <a:p>
            <a:endParaRPr lang="fr-FR" sz="900" dirty="0" smtClean="0">
              <a:latin typeface="Univers 45 Light"/>
              <a:cs typeface="Univers for KPMG"/>
            </a:endParaRPr>
          </a:p>
        </p:txBody>
      </p:sp>
      <p:sp>
        <p:nvSpPr>
          <p:cNvPr id="25" name="ZoneTexte 24"/>
          <p:cNvSpPr txBox="1"/>
          <p:nvPr/>
        </p:nvSpPr>
        <p:spPr>
          <a:xfrm>
            <a:off x="5889280" y="6793390"/>
            <a:ext cx="3307316" cy="230832"/>
          </a:xfrm>
          <a:prstGeom prst="rect">
            <a:avLst/>
          </a:prstGeom>
          <a:noFill/>
        </p:spPr>
        <p:txBody>
          <a:bodyPr wrap="none" rtlCol="0">
            <a:spAutoFit/>
          </a:bodyPr>
          <a:lstStyle/>
          <a:p>
            <a:r>
              <a:rPr lang="fr-FR" sz="900" dirty="0" smtClean="0">
                <a:latin typeface="Univers 45 Light"/>
                <a:cs typeface="Univers for KPMG"/>
              </a:rPr>
              <a:t>Cadrage périodique des états de la paie avec la comptabilité.</a:t>
            </a:r>
          </a:p>
        </p:txBody>
      </p:sp>
      <p:pic>
        <p:nvPicPr>
          <p:cNvPr id="2" name="Image 1"/>
          <p:cNvPicPr>
            <a:picLocks noChangeAspect="1"/>
          </p:cNvPicPr>
          <p:nvPr/>
        </p:nvPicPr>
        <p:blipFill rotWithShape="1">
          <a:blip r:embed="rId3"/>
          <a:srcRect l="2669"/>
          <a:stretch/>
        </p:blipFill>
        <p:spPr>
          <a:xfrm>
            <a:off x="83820" y="1483738"/>
            <a:ext cx="10406485" cy="4004169"/>
          </a:xfrm>
          <a:prstGeom prst="rect">
            <a:avLst/>
          </a:prstGeom>
        </p:spPr>
      </p:pic>
    </p:spTree>
    <p:extLst>
      <p:ext uri="{BB962C8B-B14F-4D97-AF65-F5344CB8AC3E}">
        <p14:creationId xmlns:p14="http://schemas.microsoft.com/office/powerpoint/2010/main" val="1603797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Personnel – Contrôles pertinents identifiés</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graphicFrame>
        <p:nvGraphicFramePr>
          <p:cNvPr id="8" name="Group 72"/>
          <p:cNvGraphicFramePr>
            <a:graphicFrameLocks/>
          </p:cNvGraphicFramePr>
          <p:nvPr>
            <p:extLst>
              <p:ext uri="{D42A27DB-BD31-4B8C-83A1-F6EECF244321}">
                <p14:modId xmlns:p14="http://schemas.microsoft.com/office/powerpoint/2010/main" val="471641579"/>
              </p:ext>
            </p:extLst>
          </p:nvPr>
        </p:nvGraphicFramePr>
        <p:xfrm>
          <a:off x="335578" y="1266847"/>
          <a:ext cx="10090462" cy="4086960"/>
        </p:xfrm>
        <a:graphic>
          <a:graphicData uri="http://schemas.openxmlformats.org/drawingml/2006/table">
            <a:tbl>
              <a:tblPr/>
              <a:tblGrid>
                <a:gridCol w="297489"/>
                <a:gridCol w="1601855"/>
                <a:gridCol w="2226341"/>
                <a:gridCol w="899776"/>
                <a:gridCol w="779859"/>
                <a:gridCol w="790844"/>
                <a:gridCol w="802558"/>
                <a:gridCol w="781823"/>
                <a:gridCol w="1909917"/>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Commentaire</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Conception et application</a:t>
                      </a:r>
                      <a:endParaRPr kumimoji="0" lang="fr-FR" sz="8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8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C1</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Non exhaustivité des variables de paie </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préalable des données variables transmises à ADP par confirmation aux managers:</a:t>
                      </a:r>
                    </a:p>
                    <a:p>
                      <a:pPr marL="0" marR="0" lvl="0" indent="0"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Les échanges entre le service RH et les managers portent sur les élément variables de paie sont toujours réalisé par mail. </a:t>
                      </a:r>
                      <a:r>
                        <a:rPr lang="fr-FR" sz="8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Neanmoins</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un fichier de suivi de l’octroie des Primes objectif a été réalisé permettant de relancer les Managers. Une réponse est désormais attendue de la part des managers.</a:t>
                      </a:r>
                      <a:r>
                        <a:rPr lang="fr-FR" sz="800" b="0"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a:t>
                      </a: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Afin de sécuriser le paiement des variables des équipes,  un état des lieux a  été communiqué  aux Managers comprenant le : </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La listes des collaborateurs avec ou sans variable</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Le % de variable et la fréquence de versement</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Les montants versés sur Q1, Q2 </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Des commentaires selon les cas</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Il est demandé aux Manager de fournir le % d’atteinte des objectifs et le montant du variable à payer au Responsable Paie et Admin. du Personnel France avant le 10 du mois.</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Pour rappel, le paiement des trimestres se fait en M+1 soit Q1 en avril, Q2 en juillet, Q3 en octobre et Q4 en janvier N+1 ; les variables annuels seront payés en janvier N+1.</a:t>
                      </a:r>
                    </a:p>
                    <a:p>
                      <a:pPr>
                        <a:lnSpc>
                          <a:spcPct val="115000"/>
                        </a:lnSpc>
                        <a:spcBef>
                          <a:spcPts val="0"/>
                        </a:spcBef>
                        <a:spcAft>
                          <a:spcPts val="0"/>
                        </a:spcAft>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marR="0" lvl="0" indent="0"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Recours plus systématique aux outils et à leur mise utilisation dans LUCCA qui  est le SIRH. </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Ressources Humaines</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Récurrent </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indent="0">
                        <a:lnSpc>
                          <a:spcPct val="115000"/>
                        </a:lnSpc>
                        <a:spcBef>
                          <a:spcPts val="0"/>
                        </a:spcBef>
                        <a:spcAft>
                          <a:spcPts val="0"/>
                        </a:spcAft>
                        <a:buFontTx/>
                        <a:buNone/>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indent="0" algn="ctr">
                        <a:lnSpc>
                          <a:spcPct val="115000"/>
                        </a:lnSpc>
                        <a:spcBef>
                          <a:spcPts val="0"/>
                        </a:spcBef>
                        <a:spcAft>
                          <a:spcPts val="0"/>
                        </a:spcAft>
                        <a:buFontTx/>
                        <a:buNone/>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de continuer la  mis à jour dans le SIRH : Certaines extractions sont dors et déjà utilisées mais nous constatons que POPLEE  n’est pas encore totalement à jour . </a:t>
                      </a:r>
                    </a:p>
                    <a:p>
                      <a:pPr marL="0" marR="0" lvl="0" indent="0" algn="ctr"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Mise en place attendu d’une base exhaustive dans le SIRH. </a:t>
                      </a:r>
                      <a:r>
                        <a:rPr lang="fr-FR" sz="800" dirty="0" smtClean="0">
                          <a:latin typeface="Univers 45 Light" pitchFamily="2" charset="0"/>
                          <a:cs typeface="Univers for KPMG"/>
                        </a:rPr>
                        <a:t>(ex : mise à jour exhaustive de POPLEE,…).</a:t>
                      </a:r>
                    </a:p>
                    <a:p>
                      <a:pPr marL="0" marR="0" lvl="0" indent="0" algn="ctr" defTabSz="914400" eaLnBrk="1" fontAlgn="auto" latinLnBrk="0" hangingPunct="1">
                        <a:lnSpc>
                          <a:spcPct val="115000"/>
                        </a:lnSpc>
                        <a:spcBef>
                          <a:spcPts val="0"/>
                        </a:spcBef>
                        <a:spcAft>
                          <a:spcPts val="0"/>
                        </a:spcAft>
                        <a:buClrTx/>
                        <a:buSzTx/>
                        <a:buFontTx/>
                        <a:buNone/>
                        <a:tabLst/>
                        <a:defRPr/>
                      </a:pPr>
                      <a:endParaRPr lang="fr-FR" sz="800" dirty="0" smtClean="0">
                        <a:latin typeface="Univers 45 Light" pitchFamily="2" charset="0"/>
                        <a:cs typeface="Univers for KPMG"/>
                      </a:endParaRPr>
                    </a:p>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latin typeface="Univers 45 Light" pitchFamily="2" charset="0"/>
                          <a:cs typeface="Univers for KPMG"/>
                        </a:rPr>
                        <a:t>Des contrôles</a:t>
                      </a:r>
                      <a:r>
                        <a:rPr lang="fr-FR" sz="800" baseline="0" dirty="0" smtClean="0">
                          <a:latin typeface="Univers 45 Light" pitchFamily="2" charset="0"/>
                          <a:cs typeface="Univers for KPMG"/>
                        </a:rPr>
                        <a:t> complémentaires seront réalisés pour le final compte tenue des Provisions devant être réalisées aux titre de Q4.</a:t>
                      </a:r>
                      <a:endParaRPr lang="fr-FR" sz="800" dirty="0" smtClean="0">
                        <a:latin typeface="Univers 45 Light" pitchFamily="2" charset="0"/>
                        <a:cs typeface="Univers for KPMG"/>
                      </a:endParaRPr>
                    </a:p>
                    <a:p>
                      <a:pPr marL="0" indent="0">
                        <a:lnSpc>
                          <a:spcPct val="115000"/>
                        </a:lnSpc>
                        <a:spcBef>
                          <a:spcPts val="0"/>
                        </a:spcBef>
                        <a:spcAft>
                          <a:spcPts val="0"/>
                        </a:spcAft>
                        <a:buFontTx/>
                        <a:buNone/>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C2</a:t>
                      </a:r>
                    </a:p>
                    <a:p>
                      <a:pPr algn="ctr">
                        <a:lnSpc>
                          <a:spcPct val="115000"/>
                        </a:lnSpc>
                        <a:spcBef>
                          <a:spcPts val="0"/>
                        </a:spcBef>
                        <a:spcAft>
                          <a:spcPts val="0"/>
                        </a:spcAft>
                      </a:pPr>
                      <a:endParaRPr lang="fr-FR" sz="8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800" b="0" dirty="0" smtClean="0">
                          <a:solidFill>
                            <a:schemeClr val="tx1"/>
                          </a:solidFill>
                          <a:effectLst/>
                          <a:latin typeface="Univers 45 Light" pitchFamily="2" charset="0"/>
                          <a:cs typeface="Times New Roman" panose="02020603050405020304" pitchFamily="18" charset="0"/>
                        </a:rPr>
                        <a:t>Risque</a:t>
                      </a:r>
                      <a:r>
                        <a:rPr lang="fr-FR" sz="800" b="0" baseline="0" dirty="0" smtClean="0">
                          <a:solidFill>
                            <a:schemeClr val="tx1"/>
                          </a:solidFill>
                          <a:effectLst/>
                          <a:latin typeface="Univers 45 Light" pitchFamily="2" charset="0"/>
                          <a:cs typeface="Times New Roman" panose="02020603050405020304" pitchFamily="18" charset="0"/>
                        </a:rPr>
                        <a:t> d’</a:t>
                      </a:r>
                      <a:r>
                        <a:rPr lang="fr-FR" sz="800" dirty="0" smtClean="0">
                          <a:latin typeface="Univers 45 Light"/>
                          <a:cs typeface="Univers for KPMG"/>
                        </a:rPr>
                        <a:t>anomalies ou de non conformité lors de la restitution des données de paie par ADP</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Vérification formalisée des éléments transmis par ADP  :</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brut M vs M-1, mouvements, promotions, primes, ancienneté si indemnisation,  IJSS, absences,,…)</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Ressources Humaines</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Manuel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Récurrent</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l">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Les contrôles réalisés sont</a:t>
                      </a:r>
                      <a:r>
                        <a:rPr lang="fr-FR" sz="800" baseline="0" dirty="0" smtClean="0">
                          <a:effectLst/>
                          <a:latin typeface="Univers 45 Light" pitchFamily="2" charset="0"/>
                          <a:ea typeface="Calibri" panose="020F0502020204030204" pitchFamily="34" charset="0"/>
                          <a:cs typeface="Times New Roman" panose="02020603050405020304" pitchFamily="18" charset="0"/>
                        </a:rPr>
                        <a:t> matérialisés dans des fichiers Excel.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bl>
          </a:graphicData>
        </a:graphic>
      </p:graphicFrame>
      <p:sp>
        <p:nvSpPr>
          <p:cNvPr id="11" name="Rectangle 10"/>
          <p:cNvSpPr>
            <a:spLocks noChangeAspect="1" noChangeArrowheads="1"/>
          </p:cNvSpPr>
          <p:nvPr/>
        </p:nvSpPr>
        <p:spPr bwMode="auto">
          <a:xfrm>
            <a:off x="7287540" y="310475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2" name="Rectangle 11"/>
          <p:cNvSpPr>
            <a:spLocks noChangeAspect="1" noChangeArrowheads="1"/>
          </p:cNvSpPr>
          <p:nvPr/>
        </p:nvSpPr>
        <p:spPr bwMode="auto">
          <a:xfrm>
            <a:off x="8002028" y="310475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3" name="Rectangle 12"/>
          <p:cNvSpPr>
            <a:spLocks noChangeAspect="1" noChangeArrowheads="1"/>
          </p:cNvSpPr>
          <p:nvPr/>
        </p:nvSpPr>
        <p:spPr bwMode="auto">
          <a:xfrm>
            <a:off x="7231600" y="5066371"/>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4" name="Rectangle 13"/>
          <p:cNvSpPr>
            <a:spLocks noChangeAspect="1" noChangeArrowheads="1"/>
          </p:cNvSpPr>
          <p:nvPr/>
        </p:nvSpPr>
        <p:spPr bwMode="auto">
          <a:xfrm>
            <a:off x="8048847" y="5077389"/>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graphicFrame>
        <p:nvGraphicFramePr>
          <p:cNvPr id="2" name="Tableau 1"/>
          <p:cNvGraphicFramePr>
            <a:graphicFrameLocks noGrp="1"/>
          </p:cNvGraphicFramePr>
          <p:nvPr>
            <p:extLst>
              <p:ext uri="{D42A27DB-BD31-4B8C-83A1-F6EECF244321}">
                <p14:modId xmlns:p14="http://schemas.microsoft.com/office/powerpoint/2010/main" val="3853053512"/>
              </p:ext>
            </p:extLst>
          </p:nvPr>
        </p:nvGraphicFramePr>
        <p:xfrm>
          <a:off x="335578" y="5720729"/>
          <a:ext cx="10090462" cy="1182624"/>
        </p:xfrm>
        <a:graphic>
          <a:graphicData uri="http://schemas.openxmlformats.org/drawingml/2006/table">
            <a:tbl>
              <a:tblPr/>
              <a:tblGrid>
                <a:gridCol w="297489"/>
                <a:gridCol w="1601855"/>
                <a:gridCol w="2226341"/>
                <a:gridCol w="899776"/>
                <a:gridCol w="779859"/>
                <a:gridCol w="790844"/>
                <a:gridCol w="729384"/>
                <a:gridCol w="854997"/>
                <a:gridCol w="1909917"/>
              </a:tblGrid>
              <a:tr h="290534">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Concordance</a:t>
                      </a:r>
                      <a:r>
                        <a:rPr lang="fr-FR" sz="800" baseline="0" dirty="0" smtClean="0">
                          <a:effectLst/>
                          <a:latin typeface="Univers 45 Light" pitchFamily="2" charset="0"/>
                          <a:ea typeface="Calibri" panose="020F0502020204030204" pitchFamily="34" charset="0"/>
                          <a:cs typeface="Times New Roman" panose="02020603050405020304" pitchFamily="18" charset="0"/>
                        </a:rPr>
                        <a:t> des données de paie avec l</a:t>
                      </a:r>
                      <a:r>
                        <a:rPr lang="fr-FR" sz="800" dirty="0" smtClean="0">
                          <a:effectLst/>
                          <a:latin typeface="Univers 45 Light" pitchFamily="2" charset="0"/>
                          <a:ea typeface="Calibri" panose="020F0502020204030204" pitchFamily="34" charset="0"/>
                          <a:cs typeface="Times New Roman" panose="02020603050405020304" pitchFamily="18" charset="0"/>
                        </a:rPr>
                        <a:t>es lots de paiement  </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Contrôle de cohérence entre le montant de paie global et</a:t>
                      </a:r>
                      <a:r>
                        <a:rPr lang="fr-FR" sz="800" baseline="0" dirty="0" smtClean="0">
                          <a:effectLst/>
                          <a:latin typeface="Univers 45 Light" pitchFamily="2" charset="0"/>
                          <a:ea typeface="Calibri" panose="020F0502020204030204" pitchFamily="34" charset="0"/>
                          <a:cs typeface="Times New Roman" panose="02020603050405020304" pitchFamily="18" charset="0"/>
                        </a:rPr>
                        <a:t> le montant à payer ainsi que du nombre de virement par la RH.</a:t>
                      </a:r>
                    </a:p>
                    <a:p>
                      <a:pPr>
                        <a:lnSpc>
                          <a:spcPct val="115000"/>
                        </a:lnSpc>
                        <a:spcBef>
                          <a:spcPts val="0"/>
                        </a:spcBef>
                        <a:spcAft>
                          <a:spcPts val="0"/>
                        </a:spcAft>
                      </a:pPr>
                      <a:r>
                        <a:rPr lang="fr-FR" sz="800" baseline="0" dirty="0" smtClean="0">
                          <a:effectLst/>
                          <a:latin typeface="Univers 45 Light" pitchFamily="2" charset="0"/>
                          <a:ea typeface="Calibri" panose="020F0502020204030204" pitchFamily="34" charset="0"/>
                          <a:cs typeface="Times New Roman" panose="02020603050405020304" pitchFamily="18" charset="0"/>
                        </a:rPr>
                        <a:t>La DRH ne réalise aucun contrôle complémentaire.</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Ressources</a:t>
                      </a:r>
                      <a:r>
                        <a:rPr lang="fr-FR" sz="800" baseline="0" dirty="0" smtClean="0">
                          <a:effectLst/>
                          <a:latin typeface="Univers 45 Light" pitchFamily="2" charset="0"/>
                          <a:ea typeface="Calibri" panose="020F0502020204030204" pitchFamily="34" charset="0"/>
                          <a:cs typeface="Times New Roman" panose="02020603050405020304" pitchFamily="18" charset="0"/>
                        </a:rPr>
                        <a:t> Humaines</a:t>
                      </a:r>
                      <a:endParaRPr lang="fr-FR" sz="8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Manuel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Nous sommes en attente des pièces justificatives afin de tester ce contrôle </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R4</a:t>
                      </a:r>
                    </a:p>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C4</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Risque de mauvais déversement des écritures vers la comptabilité</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Cadrage périodique des états de la paie avec la comptabilité</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Responsable comptabilité générale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Manuel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marL="0" lvl="2" indent="0" algn="ctr" fontAlgn="auto">
                        <a:spcBef>
                          <a:spcPts val="600"/>
                        </a:spcBef>
                        <a:spcAft>
                          <a:spcPts val="0"/>
                        </a:spcAft>
                        <a:buClr>
                          <a:srgbClr val="00338D"/>
                        </a:buClr>
                        <a:buFont typeface="Wingdings" panose="05000000000000000000" pitchFamily="2" charset="2"/>
                        <a:buNone/>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Vérification des tableau de cadrage des LP avec la comptabilité réalisé contrôlé.</a:t>
                      </a:r>
                    </a:p>
                    <a:p>
                      <a:pPr marL="0" lvl="2" indent="0" algn="ctr" fontAlgn="auto">
                        <a:spcBef>
                          <a:spcPts val="600"/>
                        </a:spcBef>
                        <a:spcAft>
                          <a:spcPts val="0"/>
                        </a:spcAft>
                        <a:buClr>
                          <a:srgbClr val="00338D"/>
                        </a:buClr>
                        <a:buFont typeface="Wingdings" panose="05000000000000000000" pitchFamily="2" charset="2"/>
                        <a:buNone/>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Sondage réalisé pour vérifier le formalisme des échanges  d’information avec ADP pour le mois de septembre</a:t>
                      </a:r>
                    </a:p>
                    <a:p>
                      <a:pPr marL="0" lvl="2" indent="0" algn="ctr" fontAlgn="auto">
                        <a:spcBef>
                          <a:spcPts val="600"/>
                        </a:spcBef>
                        <a:spcAft>
                          <a:spcPts val="0"/>
                        </a:spcAft>
                        <a:buClr>
                          <a:srgbClr val="00338D"/>
                        </a:buClr>
                        <a:buFont typeface="Wingdings" panose="05000000000000000000" pitchFamily="2" charset="2"/>
                        <a:buNone/>
                        <a:defRPr/>
                      </a:pPr>
                      <a:r>
                        <a:rPr lang="fr-FR" sz="8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Test à reconduire  lors</a:t>
                      </a:r>
                      <a:r>
                        <a:rPr lang="fr-FR" sz="8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 de la </a:t>
                      </a:r>
                      <a:r>
                        <a:rPr lang="fr-FR" sz="800" b="1" baseline="0" dirty="0" err="1" smtClean="0">
                          <a:solidFill>
                            <a:srgbClr val="FF0000"/>
                          </a:solidFill>
                          <a:effectLst/>
                          <a:latin typeface="Univers 45 Light" pitchFamily="2" charset="0"/>
                          <a:ea typeface="Calibri" panose="020F0502020204030204" pitchFamily="34" charset="0"/>
                          <a:cs typeface="Times New Roman" panose="02020603050405020304" pitchFamily="18" charset="0"/>
                        </a:rPr>
                        <a:t>clotûre</a:t>
                      </a:r>
                      <a:r>
                        <a:rPr lang="fr-FR" sz="8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a:t>
                      </a:r>
                      <a:endParaRPr lang="fr-FR" sz="8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r>
            </a:tbl>
          </a:graphicData>
        </a:graphic>
      </p:graphicFrame>
      <p:sp>
        <p:nvSpPr>
          <p:cNvPr id="10" name="Rectangle 9"/>
          <p:cNvSpPr>
            <a:spLocks noChangeAspect="1" noChangeArrowheads="1"/>
          </p:cNvSpPr>
          <p:nvPr/>
        </p:nvSpPr>
        <p:spPr bwMode="auto">
          <a:xfrm>
            <a:off x="7231600" y="6340803"/>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5" name="Rectangle 14"/>
          <p:cNvSpPr>
            <a:spLocks noChangeAspect="1" noChangeArrowheads="1"/>
          </p:cNvSpPr>
          <p:nvPr/>
        </p:nvSpPr>
        <p:spPr bwMode="auto">
          <a:xfrm>
            <a:off x="8048847" y="6351821"/>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34045410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Fournisseur OPEX – </a:t>
            </a:r>
            <a:r>
              <a:rPr lang="fr-FR" dirty="0" err="1" smtClean="0"/>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7" name="Rectangle 6"/>
          <p:cNvSpPr/>
          <p:nvPr/>
        </p:nvSpPr>
        <p:spPr>
          <a:xfrm>
            <a:off x="83820" y="1097280"/>
            <a:ext cx="10454640" cy="32766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r>
              <a:rPr lang="fr-FR" dirty="0" err="1" smtClean="0"/>
              <a:t>Flowchart</a:t>
            </a:r>
            <a:r>
              <a:rPr lang="fr-FR" dirty="0" smtClean="0"/>
              <a:t> Fournisseurs OPEX et Règlements | Believe (FY2020)</a:t>
            </a:r>
            <a:endParaRPr lang="fr-FR" dirty="0"/>
          </a:p>
        </p:txBody>
      </p:sp>
      <p:sp>
        <p:nvSpPr>
          <p:cNvPr id="8" name="Ellipse 7"/>
          <p:cNvSpPr/>
          <p:nvPr/>
        </p:nvSpPr>
        <p:spPr>
          <a:xfrm>
            <a:off x="1742805" y="5622302"/>
            <a:ext cx="233729" cy="23498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R1</a:t>
            </a:r>
          </a:p>
        </p:txBody>
      </p:sp>
      <p:sp>
        <p:nvSpPr>
          <p:cNvPr id="10" name="Ellipse 9"/>
          <p:cNvSpPr/>
          <p:nvPr/>
        </p:nvSpPr>
        <p:spPr>
          <a:xfrm>
            <a:off x="1742803" y="6005894"/>
            <a:ext cx="233731" cy="240276"/>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C1</a:t>
            </a:r>
          </a:p>
        </p:txBody>
      </p:sp>
      <p:sp>
        <p:nvSpPr>
          <p:cNvPr id="12" name="Ellipse 11"/>
          <p:cNvSpPr/>
          <p:nvPr/>
        </p:nvSpPr>
        <p:spPr>
          <a:xfrm>
            <a:off x="1726223" y="6409997"/>
            <a:ext cx="250311" cy="22533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R2</a:t>
            </a:r>
          </a:p>
        </p:txBody>
      </p:sp>
      <p:sp>
        <p:nvSpPr>
          <p:cNvPr id="13" name="Ellipse 12"/>
          <p:cNvSpPr/>
          <p:nvPr/>
        </p:nvSpPr>
        <p:spPr>
          <a:xfrm>
            <a:off x="1742804" y="6789268"/>
            <a:ext cx="233729"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a:t>C2</a:t>
            </a:r>
          </a:p>
        </p:txBody>
      </p:sp>
      <p:sp>
        <p:nvSpPr>
          <p:cNvPr id="14" name="Ellipse 13"/>
          <p:cNvSpPr/>
          <p:nvPr/>
        </p:nvSpPr>
        <p:spPr>
          <a:xfrm>
            <a:off x="5644382" y="5681725"/>
            <a:ext cx="196674" cy="23814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R3</a:t>
            </a:r>
          </a:p>
        </p:txBody>
      </p:sp>
      <p:sp>
        <p:nvSpPr>
          <p:cNvPr id="15" name="Ellipse 14"/>
          <p:cNvSpPr/>
          <p:nvPr/>
        </p:nvSpPr>
        <p:spPr>
          <a:xfrm>
            <a:off x="5634857" y="6033180"/>
            <a:ext cx="206199" cy="238771"/>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C3</a:t>
            </a:r>
          </a:p>
        </p:txBody>
      </p:sp>
      <p:sp>
        <p:nvSpPr>
          <p:cNvPr id="16" name="ZoneTexte 15"/>
          <p:cNvSpPr txBox="1"/>
          <p:nvPr/>
        </p:nvSpPr>
        <p:spPr>
          <a:xfrm>
            <a:off x="1996152" y="5641840"/>
            <a:ext cx="3598046" cy="369332"/>
          </a:xfrm>
          <a:prstGeom prst="rect">
            <a:avLst/>
          </a:prstGeom>
          <a:noFill/>
        </p:spPr>
        <p:txBody>
          <a:bodyPr wrap="square" rtlCol="0">
            <a:spAutoFit/>
          </a:bodyPr>
          <a:lstStyle/>
          <a:p>
            <a:r>
              <a:rPr lang="fr-FR" sz="900" dirty="0" smtClean="0">
                <a:latin typeface="Univers 45 Light"/>
                <a:cs typeface="Univers for KPMG"/>
              </a:rPr>
              <a:t>Risque de fraude lors de la création et modification des fiches fournisseurs (fiches non verrouillées)</a:t>
            </a:r>
          </a:p>
        </p:txBody>
      </p:sp>
      <p:sp>
        <p:nvSpPr>
          <p:cNvPr id="17" name="ZoneTexte 16"/>
          <p:cNvSpPr txBox="1"/>
          <p:nvPr/>
        </p:nvSpPr>
        <p:spPr>
          <a:xfrm>
            <a:off x="1990456" y="6024220"/>
            <a:ext cx="1390124" cy="230832"/>
          </a:xfrm>
          <a:prstGeom prst="rect">
            <a:avLst/>
          </a:prstGeom>
          <a:noFill/>
        </p:spPr>
        <p:txBody>
          <a:bodyPr wrap="none" rtlCol="0">
            <a:spAutoFit/>
          </a:bodyPr>
          <a:lstStyle/>
          <a:p>
            <a:r>
              <a:rPr lang="fr-FR" sz="900" dirty="0" smtClean="0">
                <a:latin typeface="Univers 45 Light" pitchFamily="2" charset="0"/>
                <a:ea typeface="Calibri" panose="020F0502020204030204" pitchFamily="34" charset="0"/>
                <a:cs typeface="Times New Roman" panose="02020603050405020304" pitchFamily="18" charset="0"/>
              </a:rPr>
              <a:t>Aucun contrôle réalisé</a:t>
            </a:r>
            <a:r>
              <a:rPr lang="fr-FR" sz="900" dirty="0" smtClean="0">
                <a:latin typeface="Univers 45 Light"/>
                <a:cs typeface="Univers for KPMG"/>
              </a:rPr>
              <a:t>. </a:t>
            </a:r>
          </a:p>
        </p:txBody>
      </p:sp>
      <p:sp>
        <p:nvSpPr>
          <p:cNvPr id="18" name="ZoneTexte 17"/>
          <p:cNvSpPr txBox="1"/>
          <p:nvPr/>
        </p:nvSpPr>
        <p:spPr>
          <a:xfrm>
            <a:off x="5891240" y="5550542"/>
            <a:ext cx="4504044" cy="369332"/>
          </a:xfrm>
          <a:prstGeom prst="rect">
            <a:avLst/>
          </a:prstGeom>
          <a:noFill/>
        </p:spPr>
        <p:txBody>
          <a:bodyPr wrap="square" rtlCol="0">
            <a:spAutoFit/>
          </a:bodyPr>
          <a:lstStyle/>
          <a:p>
            <a:r>
              <a:rPr lang="fr-FR" sz="900" dirty="0" smtClean="0">
                <a:latin typeface="Univers 45 Light"/>
                <a:cs typeface="Univers for KPMG"/>
              </a:rPr>
              <a:t>Risque d’anomalies ou de non conformité dans la validation du paiement de la facture</a:t>
            </a:r>
            <a:endParaRPr lang="fr-FR" sz="900" dirty="0">
              <a:latin typeface="Univers 45 Light"/>
              <a:cs typeface="Univers for KPMG"/>
            </a:endParaRPr>
          </a:p>
        </p:txBody>
      </p:sp>
      <p:sp>
        <p:nvSpPr>
          <p:cNvPr id="19" name="ZoneTexte 18"/>
          <p:cNvSpPr txBox="1"/>
          <p:nvPr/>
        </p:nvSpPr>
        <p:spPr>
          <a:xfrm>
            <a:off x="5877994" y="5933570"/>
            <a:ext cx="4188427" cy="646331"/>
          </a:xfrm>
          <a:prstGeom prst="rect">
            <a:avLst/>
          </a:prstGeom>
          <a:noFill/>
        </p:spPr>
        <p:txBody>
          <a:bodyPr wrap="square" rtlCol="0">
            <a:spAutoFit/>
          </a:bodyPr>
          <a:lstStyle/>
          <a:p>
            <a:r>
              <a:rPr lang="fr-FR" sz="900" dirty="0">
                <a:latin typeface="Univers 45 Light"/>
                <a:cs typeface="Univers for KPMG"/>
              </a:rPr>
              <a:t>Vérification </a:t>
            </a:r>
            <a:r>
              <a:rPr lang="fr-FR" sz="900" dirty="0" smtClean="0">
                <a:latin typeface="Univers 45 Light"/>
                <a:cs typeface="Univers for KPMG"/>
              </a:rPr>
              <a:t>et suivi via un fichier de BAP des factures restant à valider et c</a:t>
            </a:r>
            <a:r>
              <a:rPr lang="fr-FR" sz="900" dirty="0" smtClean="0">
                <a:latin typeface="Univers 45 Light"/>
                <a:cs typeface="Times New Roman" panose="02020603050405020304" pitchFamily="18" charset="0"/>
              </a:rPr>
              <a:t>ontrôle </a:t>
            </a:r>
            <a:r>
              <a:rPr lang="fr-FR" sz="900" dirty="0">
                <a:latin typeface="Univers 45 Light"/>
                <a:cs typeface="Times New Roman" panose="02020603050405020304" pitchFamily="18" charset="0"/>
              </a:rPr>
              <a:t>de la justification de la CDR par retour aux factures et validations mails.</a:t>
            </a:r>
          </a:p>
          <a:p>
            <a:endParaRPr lang="fr-FR" sz="900" dirty="0" smtClean="0">
              <a:latin typeface="Univers 45 Light"/>
              <a:cs typeface="Univers for KPMG"/>
            </a:endParaRPr>
          </a:p>
        </p:txBody>
      </p:sp>
      <p:sp>
        <p:nvSpPr>
          <p:cNvPr id="20" name="ZoneTexte 19"/>
          <p:cNvSpPr txBox="1"/>
          <p:nvPr/>
        </p:nvSpPr>
        <p:spPr>
          <a:xfrm>
            <a:off x="5889280" y="6433576"/>
            <a:ext cx="3538148" cy="369332"/>
          </a:xfrm>
          <a:prstGeom prst="rect">
            <a:avLst/>
          </a:prstGeom>
          <a:noFill/>
        </p:spPr>
        <p:txBody>
          <a:bodyPr wrap="none" rtlCol="0">
            <a:spAutoFit/>
          </a:bodyPr>
          <a:lstStyle/>
          <a:p>
            <a:r>
              <a:rPr lang="fr-FR" sz="900" dirty="0" smtClean="0">
                <a:latin typeface="Univers 45 Light"/>
                <a:cs typeface="Univers for KPMG"/>
              </a:rPr>
              <a:t>Risque de non </a:t>
            </a:r>
            <a:r>
              <a:rPr lang="fr-FR" sz="900" dirty="0" smtClean="0">
                <a:latin typeface="Univers 45 Light"/>
                <a:cs typeface="Times New Roman" panose="02020603050405020304" pitchFamily="18" charset="0"/>
              </a:rPr>
              <a:t>c</a:t>
            </a:r>
            <a:r>
              <a:rPr lang="fr-FR" sz="900" dirty="0" smtClean="0">
                <a:latin typeface="Univers 45 Light"/>
                <a:ea typeface="Calibri" panose="020F0502020204030204" pitchFamily="34" charset="0"/>
                <a:cs typeface="Times New Roman" panose="02020603050405020304" pitchFamily="18" charset="0"/>
              </a:rPr>
              <a:t>oncordance </a:t>
            </a:r>
            <a:r>
              <a:rPr lang="fr-FR" sz="900" dirty="0">
                <a:latin typeface="Univers 45 Light"/>
                <a:ea typeface="Calibri" panose="020F0502020204030204" pitchFamily="34" charset="0"/>
                <a:cs typeface="Times New Roman" panose="02020603050405020304" pitchFamily="18" charset="0"/>
              </a:rPr>
              <a:t>des données </a:t>
            </a:r>
            <a:r>
              <a:rPr lang="fr-FR" sz="900" dirty="0" smtClean="0">
                <a:latin typeface="Univers 45 Light"/>
                <a:ea typeface="Calibri" panose="020F0502020204030204" pitchFamily="34" charset="0"/>
                <a:cs typeface="Times New Roman" panose="02020603050405020304" pitchFamily="18" charset="0"/>
              </a:rPr>
              <a:t>présentes dans la CDR</a:t>
            </a:r>
            <a:endParaRPr lang="fr-FR" sz="900" dirty="0">
              <a:latin typeface="Univers 45 Light"/>
              <a:ea typeface="Calibri" panose="020F0502020204030204" pitchFamily="34" charset="0"/>
              <a:cs typeface="Times New Roman" panose="02020603050405020304" pitchFamily="18" charset="0"/>
            </a:endParaRPr>
          </a:p>
          <a:p>
            <a:endParaRPr lang="fr-FR" sz="900" dirty="0" smtClean="0">
              <a:latin typeface="Univers 45 Light"/>
              <a:cs typeface="Univers for KPMG"/>
            </a:endParaRPr>
          </a:p>
        </p:txBody>
      </p:sp>
      <p:sp>
        <p:nvSpPr>
          <p:cNvPr id="22" name="Ellipse 21"/>
          <p:cNvSpPr/>
          <p:nvPr/>
        </p:nvSpPr>
        <p:spPr>
          <a:xfrm>
            <a:off x="5637608" y="6416110"/>
            <a:ext cx="203448" cy="22899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R4</a:t>
            </a:r>
            <a:endParaRPr lang="fr-FR" sz="900" dirty="0"/>
          </a:p>
        </p:txBody>
      </p:sp>
      <p:sp>
        <p:nvSpPr>
          <p:cNvPr id="23" name="Ellipse 22"/>
          <p:cNvSpPr/>
          <p:nvPr/>
        </p:nvSpPr>
        <p:spPr>
          <a:xfrm>
            <a:off x="5644382" y="6789268"/>
            <a:ext cx="223018"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C4</a:t>
            </a:r>
            <a:endParaRPr lang="fr-FR" sz="900" dirty="0"/>
          </a:p>
        </p:txBody>
      </p:sp>
      <p:sp>
        <p:nvSpPr>
          <p:cNvPr id="25" name="ZoneTexte 24"/>
          <p:cNvSpPr txBox="1"/>
          <p:nvPr/>
        </p:nvSpPr>
        <p:spPr>
          <a:xfrm>
            <a:off x="5889280" y="6793390"/>
            <a:ext cx="4649180" cy="369332"/>
          </a:xfrm>
          <a:prstGeom prst="rect">
            <a:avLst/>
          </a:prstGeom>
          <a:noFill/>
        </p:spPr>
        <p:txBody>
          <a:bodyPr wrap="square" rtlCol="0">
            <a:spAutoFit/>
          </a:bodyPr>
          <a:lstStyle/>
          <a:p>
            <a:r>
              <a:rPr lang="fr-FR" sz="900" dirty="0" smtClean="0">
                <a:latin typeface="Univers 45 Light"/>
                <a:cs typeface="Univers for KPMG"/>
              </a:rPr>
              <a:t>Contrôle réalisé avant mise en règlement des facture par le responsable trésorerie (</a:t>
            </a:r>
            <a:r>
              <a:rPr lang="fr-FR" sz="900" dirty="0">
                <a:latin typeface="Univers 45 Light"/>
                <a:cs typeface="Times New Roman" panose="02020603050405020304" pitchFamily="18" charset="0"/>
              </a:rPr>
              <a:t>le montant des factures, RIB et les virement devant </a:t>
            </a:r>
            <a:r>
              <a:rPr lang="fr-FR" sz="900" dirty="0" smtClean="0">
                <a:latin typeface="Univers 45 Light"/>
                <a:cs typeface="Times New Roman" panose="02020603050405020304" pitchFamily="18" charset="0"/>
              </a:rPr>
              <a:t>intervenir..</a:t>
            </a:r>
            <a:r>
              <a:rPr lang="fr-FR" sz="900" dirty="0" smtClean="0">
                <a:latin typeface="Univers 45 Light"/>
                <a:cs typeface="Univers for KPMG"/>
              </a:rPr>
              <a:t>.) </a:t>
            </a:r>
          </a:p>
        </p:txBody>
      </p:sp>
      <p:sp>
        <p:nvSpPr>
          <p:cNvPr id="27" name="ZoneTexte 26"/>
          <p:cNvSpPr txBox="1"/>
          <p:nvPr/>
        </p:nvSpPr>
        <p:spPr>
          <a:xfrm>
            <a:off x="1988228" y="6325985"/>
            <a:ext cx="3630911" cy="507831"/>
          </a:xfrm>
          <a:prstGeom prst="rect">
            <a:avLst/>
          </a:prstGeom>
          <a:noFill/>
        </p:spPr>
        <p:txBody>
          <a:bodyPr wrap="square" rtlCol="0">
            <a:spAutoFit/>
          </a:bodyPr>
          <a:lstStyle/>
          <a:p>
            <a:r>
              <a:rPr lang="fr-FR" sz="900" dirty="0" smtClean="0">
                <a:latin typeface="Univers 45 Light"/>
                <a:cs typeface="Univers for KPMG"/>
              </a:rPr>
              <a:t>Risque d’absence de suivi après la constitution </a:t>
            </a:r>
            <a:r>
              <a:rPr lang="fr-FR" sz="900" dirty="0">
                <a:latin typeface="Univers 45 Light"/>
                <a:cs typeface="Univers for KPMG"/>
              </a:rPr>
              <a:t>du dossier </a:t>
            </a:r>
            <a:r>
              <a:rPr lang="fr-FR" sz="900" dirty="0" smtClean="0">
                <a:latin typeface="Univers 45 Light"/>
                <a:cs typeface="Univers for KPMG"/>
              </a:rPr>
              <a:t>Fournisseur </a:t>
            </a:r>
          </a:p>
          <a:p>
            <a:r>
              <a:rPr lang="fr-FR" sz="900" dirty="0" smtClean="0">
                <a:latin typeface="Univers 45 Light" pitchFamily="2" charset="0"/>
                <a:ea typeface="Calibri" panose="020F0502020204030204" pitchFamily="34" charset="0"/>
                <a:cs typeface="Times New Roman" panose="02020603050405020304" pitchFamily="18" charset="0"/>
              </a:rPr>
              <a:t>Risque </a:t>
            </a:r>
            <a:r>
              <a:rPr lang="fr-FR" sz="900" dirty="0">
                <a:latin typeface="Univers 45 Light" pitchFamily="2" charset="0"/>
                <a:ea typeface="Calibri" panose="020F0502020204030204" pitchFamily="34" charset="0"/>
                <a:cs typeface="Times New Roman" panose="02020603050405020304" pitchFamily="18" charset="0"/>
              </a:rPr>
              <a:t>de non respect des obligations de vigilance </a:t>
            </a:r>
            <a:endParaRPr lang="fr-FR" sz="900" dirty="0" smtClean="0">
              <a:latin typeface="Univers 45 Light" pitchFamily="2" charset="0"/>
              <a:ea typeface="Calibri" panose="020F0502020204030204" pitchFamily="34" charset="0"/>
              <a:cs typeface="Times New Roman" panose="02020603050405020304" pitchFamily="18" charset="0"/>
            </a:endParaRPr>
          </a:p>
        </p:txBody>
      </p:sp>
      <p:sp>
        <p:nvSpPr>
          <p:cNvPr id="28" name="ZoneTexte 27"/>
          <p:cNvSpPr txBox="1"/>
          <p:nvPr/>
        </p:nvSpPr>
        <p:spPr>
          <a:xfrm>
            <a:off x="2002531" y="6769486"/>
            <a:ext cx="3630911" cy="369332"/>
          </a:xfrm>
          <a:prstGeom prst="rect">
            <a:avLst/>
          </a:prstGeom>
          <a:noFill/>
        </p:spPr>
        <p:txBody>
          <a:bodyPr wrap="square" rtlCol="0">
            <a:spAutoFit/>
          </a:bodyPr>
          <a:lstStyle/>
          <a:p>
            <a:r>
              <a:rPr lang="fr-FR" sz="900" dirty="0" smtClean="0">
                <a:latin typeface="Univers 45 Light"/>
                <a:cs typeface="Univers for KPMG"/>
              </a:rPr>
              <a:t>Contrôle du K-bis, mais pas systématiquement des informations liées aux obligations en termes de sous-traitance….</a:t>
            </a:r>
            <a:endParaRPr lang="fr-FR" sz="900" dirty="0">
              <a:latin typeface="Univers 45 Light"/>
              <a:cs typeface="Univers for KPMG"/>
            </a:endParaRPr>
          </a:p>
        </p:txBody>
      </p:sp>
      <p:pic>
        <p:nvPicPr>
          <p:cNvPr id="9" name="Image 8"/>
          <p:cNvPicPr>
            <a:picLocks noChangeAspect="1"/>
          </p:cNvPicPr>
          <p:nvPr/>
        </p:nvPicPr>
        <p:blipFill>
          <a:blip r:embed="rId3"/>
          <a:stretch>
            <a:fillRect/>
          </a:stretch>
        </p:blipFill>
        <p:spPr>
          <a:xfrm>
            <a:off x="83821" y="1466012"/>
            <a:ext cx="10474852" cy="4060674"/>
          </a:xfrm>
          <a:prstGeom prst="rect">
            <a:avLst/>
          </a:prstGeom>
        </p:spPr>
      </p:pic>
    </p:spTree>
    <p:extLst>
      <p:ext uri="{BB962C8B-B14F-4D97-AF65-F5344CB8AC3E}">
        <p14:creationId xmlns:p14="http://schemas.microsoft.com/office/powerpoint/2010/main" val="26104311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344300" y="260010"/>
            <a:ext cx="10347513" cy="1374056"/>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endParaRPr lang="fr-FR" dirty="0" smtClean="0"/>
          </a:p>
          <a:p>
            <a:pPr lvl="0" defTabSz="914400"/>
            <a:r>
              <a:rPr lang="fr-FR" sz="3600" dirty="0" smtClean="0"/>
              <a:t>Fournisseurs OPEX </a:t>
            </a:r>
            <a:r>
              <a:rPr lang="fr-FR" dirty="0" smtClean="0"/>
              <a:t>– </a:t>
            </a:r>
            <a:r>
              <a:rPr lang="fr-FR" sz="2800" dirty="0" smtClean="0"/>
              <a:t>Contrôles pertinents identifiés</a:t>
            </a:r>
            <a:endParaRPr kumimoji="0" lang="fr-FR" sz="2800" b="0" i="0" u="none" strike="noStrike" kern="0" cap="none" spc="0" normalizeH="0" baseline="0" noProof="0" dirty="0">
              <a:ln>
                <a:noFill/>
              </a:ln>
              <a:solidFill>
                <a:srgbClr val="003087"/>
              </a:solidFill>
              <a:effectLst/>
              <a:uLnTx/>
              <a:uFillTx/>
            </a:endParaRPr>
          </a:p>
        </p:txBody>
      </p:sp>
      <p:graphicFrame>
        <p:nvGraphicFramePr>
          <p:cNvPr id="8" name="Group 72"/>
          <p:cNvGraphicFramePr>
            <a:graphicFrameLocks/>
          </p:cNvGraphicFramePr>
          <p:nvPr>
            <p:extLst>
              <p:ext uri="{D42A27DB-BD31-4B8C-83A1-F6EECF244321}">
                <p14:modId xmlns:p14="http://schemas.microsoft.com/office/powerpoint/2010/main" val="819150038"/>
              </p:ext>
            </p:extLst>
          </p:nvPr>
        </p:nvGraphicFramePr>
        <p:xfrm>
          <a:off x="259633" y="1094351"/>
          <a:ext cx="10090462" cy="4374939"/>
        </p:xfrm>
        <a:graphic>
          <a:graphicData uri="http://schemas.openxmlformats.org/drawingml/2006/table">
            <a:tbl>
              <a:tblPr/>
              <a:tblGrid>
                <a:gridCol w="297489"/>
                <a:gridCol w="1601855"/>
                <a:gridCol w="1930423"/>
                <a:gridCol w="812800"/>
                <a:gridCol w="694266"/>
                <a:gridCol w="748187"/>
                <a:gridCol w="606480"/>
                <a:gridCol w="677333"/>
                <a:gridCol w="2721629"/>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endParaRPr kumimoji="0" lang="fr-FR" sz="800" b="1" i="0" u="none" strike="noStrike" kern="1200" cap="none" normalizeH="0" baseline="0" dirty="0" smtClean="0">
                        <a:ln>
                          <a:noFill/>
                        </a:ln>
                        <a:solidFill>
                          <a:schemeClr val="bg1"/>
                        </a:solidFill>
                        <a:effectLst/>
                        <a:latin typeface="Univers 45 Light" pitchFamily="2" charset="0"/>
                        <a:ea typeface="+mn-ea"/>
                        <a:cs typeface="+mn-cs"/>
                      </a:endParaRP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Commentaire / Recommandations</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Conception &amp; application</a:t>
                      </a:r>
                      <a:endParaRPr kumimoji="0" lang="fr-FR" sz="9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9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C1</a:t>
                      </a:r>
                    </a:p>
                    <a:p>
                      <a:pPr algn="ctr">
                        <a:lnSpc>
                          <a:spcPct val="115000"/>
                        </a:lnSpc>
                        <a:spcBef>
                          <a:spcPts val="0"/>
                        </a:spcBef>
                        <a:spcAft>
                          <a:spcPts val="0"/>
                        </a:spcAft>
                      </a:pPr>
                      <a:endParaRPr lang="fr-FR" sz="800" b="1"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 fraude lors de la création et modification des fiches fournisseurs (fiches non verrouillées)</a:t>
                      </a:r>
                    </a:p>
                    <a:p>
                      <a:pPr marL="0" marR="0" lvl="0" indent="0" defTabSz="914400" eaLnBrk="1" fontAlgn="auto" latinLnBrk="0" hangingPunct="1">
                        <a:lnSpc>
                          <a:spcPct val="115000"/>
                        </a:lnSpc>
                        <a:spcBef>
                          <a:spcPts val="0"/>
                        </a:spcBef>
                        <a:spcAft>
                          <a:spcPts val="0"/>
                        </a:spcAft>
                        <a:buClrTx/>
                        <a:buSzTx/>
                        <a:buFontTx/>
                        <a:buNone/>
                        <a:tabLst/>
                        <a:defRPr/>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lvl="0"/>
                      <a:r>
                        <a:rPr lang="fr-FR" sz="900" dirty="0" smtClean="0">
                          <a:latin typeface="Univers 45 Light" pitchFamily="2" charset="0"/>
                          <a:ea typeface="Calibri" panose="020F0502020204030204" pitchFamily="34" charset="0"/>
                          <a:cs typeface="Times New Roman" panose="02020603050405020304" pitchFamily="18" charset="0"/>
                        </a:rPr>
                        <a:t>Aucun contrôle réalisé. Une seule personne est dédiée à la</a:t>
                      </a:r>
                      <a:r>
                        <a:rPr lang="fr-FR" sz="900" baseline="0" dirty="0" smtClean="0">
                          <a:latin typeface="Univers 45 Light" pitchFamily="2" charset="0"/>
                          <a:ea typeface="Calibri" panose="020F0502020204030204" pitchFamily="34" charset="0"/>
                          <a:cs typeface="Times New Roman" panose="02020603050405020304" pitchFamily="18" charset="0"/>
                        </a:rPr>
                        <a:t> création des fiches fournisseurs et c’est  uniquement sur le respect de la répartition des taches que cela s’appuie. </a:t>
                      </a: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Comptabilité Fournisseurs</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Ponctuel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N/A</a:t>
                      </a:r>
                    </a:p>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p>
                      <a:pPr marL="0" marR="0" lvl="0" indent="0" algn="ctr" defTabSz="914400" eaLnBrk="1" fontAlgn="auto" latinLnBrk="0" hangingPunct="1">
                        <a:lnSpc>
                          <a:spcPct val="100000"/>
                        </a:lnSpc>
                        <a:spcBef>
                          <a:spcPts val="0"/>
                        </a:spcBef>
                        <a:spcAft>
                          <a:spcPts val="0"/>
                        </a:spcAft>
                        <a:buClrTx/>
                        <a:buSzTx/>
                        <a:buFontTx/>
                        <a:buNone/>
                        <a:tabLst/>
                        <a:defRPr/>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1" indent="0" algn="ctr" defTabSz="914400" eaLnBrk="1" fontAlgn="auto" latinLnBrk="0" hangingPunct="1">
                        <a:lnSpc>
                          <a:spcPct val="100000"/>
                        </a:lnSpc>
                        <a:spcBef>
                          <a:spcPts val="0"/>
                        </a:spcBef>
                        <a:spcAft>
                          <a:spcPts val="0"/>
                        </a:spcAft>
                        <a:buClrTx/>
                        <a:buSzTx/>
                        <a:buFontTx/>
                        <a:buNone/>
                        <a:tabLst/>
                        <a:defRPr/>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le verrouillage et la sécurisation des accès.</a:t>
                      </a:r>
                    </a:p>
                    <a:p>
                      <a:pPr marL="0" marR="0" lvl="1" indent="0" algn="ctr" defTabSz="914400" eaLnBrk="1" fontAlgn="auto" latinLnBrk="0" hangingPunct="1">
                        <a:lnSpc>
                          <a:spcPct val="100000"/>
                        </a:lnSpc>
                        <a:spcBef>
                          <a:spcPts val="0"/>
                        </a:spcBef>
                        <a:spcAft>
                          <a:spcPts val="0"/>
                        </a:spcAft>
                        <a:buClrTx/>
                        <a:buSzTx/>
                        <a:buFontTx/>
                        <a:buNone/>
                        <a:tabLst/>
                        <a:defRPr/>
                      </a:pP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Nous sommes encore en attente d’éléments sur certains fournisseurs pour valider de la nouvelle procédure indiquée.</a:t>
                      </a:r>
                    </a:p>
                    <a:p>
                      <a:pPr lvl="1"/>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rowSpan="2">
                  <a:txBody>
                    <a:bodyPr/>
                    <a:lstStyle/>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C2</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d’absence de suivi après la constitution du dossier Fournisseur </a:t>
                      </a:r>
                    </a:p>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 non respect des obligations de vigilance </a:t>
                      </a:r>
                    </a:p>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gn="l">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Sur la création des nouvelles fiches : Contrôle du K-bis, mais pas systématiquement des informations liées aux obligations en termes de sous-traitance….</a:t>
                      </a:r>
                    </a:p>
                    <a:p>
                      <a:pPr algn="l">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gn="l">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gn="ctr">
                        <a:lnSpc>
                          <a:spcPct val="115000"/>
                        </a:lnSpc>
                        <a:spcBef>
                          <a:spcPts val="0"/>
                        </a:spcBef>
                        <a:spcAft>
                          <a:spcPts val="0"/>
                        </a:spcAft>
                      </a:pPr>
                      <a:endParaRPr lang="fr-FR" sz="9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Récurrent </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N/A</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Nous sommes encore en attente d’éléments pour valider de la procédure indiquée.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vMerge="1">
                  <a:txBody>
                    <a:bodyPr/>
                    <a:lstStyle/>
                    <a:p>
                      <a:pPr algn="ctr">
                        <a:lnSpc>
                          <a:spcPct val="115000"/>
                        </a:lnSpc>
                        <a:spcBef>
                          <a:spcPts val="0"/>
                        </a:spcBef>
                        <a:spcAft>
                          <a:spcPts val="0"/>
                        </a:spcAft>
                      </a:pPr>
                      <a:endParaRPr lang="fr-FR" sz="9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vMerge="1">
                  <a:txBody>
                    <a:bodyPr/>
                    <a:lstStyle/>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vMerge="1">
                  <a:txBody>
                    <a:bodyPr/>
                    <a:lstStyle/>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lumMod val="6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vMerge="1">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FFFF00"/>
                    </a:solidFill>
                  </a:tcPr>
                </a:tc>
                <a:tc vMerge="1">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8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FFFF00"/>
                    </a:solidFill>
                  </a:tcPr>
                </a:tc>
                <a:tc vMerge="1">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8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FFFF00"/>
                    </a:solidFill>
                  </a:tcPr>
                </a:tc>
                <a:tc vMerge="1">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FFFF00"/>
                    </a:solidFill>
                  </a:tcPr>
                </a:tc>
                <a:tc vMerge="1">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FFFF00"/>
                    </a:solidFill>
                  </a:tcPr>
                </a:tc>
                <a:tc>
                  <a:txBody>
                    <a:bodyPr/>
                    <a:lstStyle/>
                    <a:p>
                      <a:pPr lvl="0"/>
                      <a:r>
                        <a:rPr lang="fr-FR" sz="900" dirty="0" smtClean="0">
                          <a:effectLst/>
                          <a:latin typeface="Univers 45 Light" pitchFamily="2" charset="0"/>
                          <a:ea typeface="Calibri" panose="020F0502020204030204" pitchFamily="34" charset="0"/>
                          <a:cs typeface="Times New Roman" panose="02020603050405020304" pitchFamily="18" charset="0"/>
                        </a:rPr>
                        <a:t>Nous</a:t>
                      </a:r>
                      <a:r>
                        <a:rPr lang="fr-FR" sz="900" baseline="0" dirty="0" smtClean="0">
                          <a:effectLst/>
                          <a:latin typeface="Univers 45 Light" pitchFamily="2" charset="0"/>
                          <a:ea typeface="Calibri" panose="020F0502020204030204" pitchFamily="34" charset="0"/>
                          <a:cs typeface="Times New Roman" panose="02020603050405020304" pitchFamily="18" charset="0"/>
                        </a:rPr>
                        <a:t> recommandons la mise en </a:t>
                      </a:r>
                      <a:r>
                        <a:rPr lang="fr-FR" sz="900" dirty="0" smtClean="0">
                          <a:effectLst/>
                          <a:latin typeface="Univers 45 Light" pitchFamily="2" charset="0"/>
                          <a:ea typeface="Calibri" panose="020F0502020204030204" pitchFamily="34" charset="0"/>
                          <a:cs typeface="Times New Roman" panose="02020603050405020304" pitchFamily="18" charset="0"/>
                        </a:rPr>
                        <a:t>place </a:t>
                      </a:r>
                      <a:r>
                        <a:rPr lang="fr-FR" sz="900" baseline="0" dirty="0" smtClean="0">
                          <a:effectLst/>
                          <a:latin typeface="Univers 45 Light" pitchFamily="2" charset="0"/>
                          <a:ea typeface="Calibri" panose="020F0502020204030204" pitchFamily="34" charset="0"/>
                          <a:cs typeface="Times New Roman" panose="02020603050405020304" pitchFamily="18" charset="0"/>
                        </a:rPr>
                        <a:t>d’une mise à jour régulière des dossiers Fournisseur (K-Bis,… ) ainsi que de s’assurer le cas échéant du  </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Respect des obligations de vigilance (articles L. 8222-1 et D. 8222-5 du code de travail) : Extrait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Kbis</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Attestation de fourniture des déclarations sociales et de paiement des cotisations URSSAF de moins de 6 mois.</a:t>
                      </a:r>
                    </a:p>
                    <a:p>
                      <a:pPr lvl="0"/>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Respect des obligations de diligence (article L. 8222-5 du code de travail) </a:t>
                      </a:r>
                    </a:p>
                    <a:p>
                      <a:pPr marL="0" marR="0" lvl="0" indent="0" algn="ctr" defTabSz="914400" eaLnBrk="1" fontAlgn="auto" latinLnBrk="0" hangingPunct="1">
                        <a:lnSpc>
                          <a:spcPct val="115000"/>
                        </a:lnSpc>
                        <a:spcBef>
                          <a:spcPts val="0"/>
                        </a:spcBef>
                        <a:spcAft>
                          <a:spcPts val="0"/>
                        </a:spcAft>
                        <a:buClrTx/>
                        <a:buSzTx/>
                        <a:buFontTx/>
                        <a:buNone/>
                        <a:tabLst/>
                        <a:defRPr/>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1052265">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d’anomalies ou de non conformité dans la validation du paiement de la facture</a:t>
                      </a:r>
                    </a:p>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Vérification et suivi via un fichier de BAP des factures restant à valider et contrôle de la justification de la CDR par retours aux factures et validations mails.</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Trésorerie</a:t>
                      </a: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Récurrent (en moyenne 3 à 4 CDR par mois)</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Un tableau des BAP a été analysé à date et il permet grâce aux numéros de pièce d’origine de reboucler avec la comptabilité</a:t>
                      </a:r>
                    </a:p>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Test de cheminement de la validation à la mise en paiement</a:t>
                      </a:r>
                    </a:p>
                    <a:p>
                      <a:pPr algn="ctr">
                        <a:lnSpc>
                          <a:spcPct val="115000"/>
                        </a:lnSpc>
                        <a:spcBef>
                          <a:spcPts val="0"/>
                        </a:spcBef>
                        <a:spcAft>
                          <a:spcPts val="0"/>
                        </a:spcAft>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Satisfaisant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R4</a:t>
                      </a:r>
                    </a:p>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C4</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 non concordance des données présentes dans la  campagne de règlement (CDR)</a:t>
                      </a:r>
                    </a:p>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Des rapprochements sont  réalisés au moment de la campagne de règlement sur les Factures BAP et des contrôles sont  réalisé sur les numéros de RIB ainsi que sur  la validation des IBAN</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Trésorerie</a:t>
                      </a: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Récurrent  (en moyenne 3 à 4 CDR par mois)</a:t>
                      </a:r>
                    </a:p>
                    <a:p>
                      <a:pPr marL="0" marR="0" lvl="0" indent="0" algn="ctr" defTabSz="914400" eaLnBrk="1" fontAlgn="auto" latinLnBrk="0" hangingPunct="1">
                        <a:lnSpc>
                          <a:spcPct val="115000"/>
                        </a:lnSpc>
                        <a:spcBef>
                          <a:spcPts val="0"/>
                        </a:spcBef>
                        <a:spcAft>
                          <a:spcPts val="0"/>
                        </a:spcAft>
                        <a:buClrTx/>
                        <a:buSzTx/>
                        <a:buFontTx/>
                        <a:buNone/>
                        <a:tabLst/>
                        <a:defRPr/>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nous sommes assurés que de la procédure sur les Campagne de règlement de Septembre et Octobre est satisfaisant.</a:t>
                      </a:r>
                    </a:p>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que les contrôles soient formalisés.</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bl>
          </a:graphicData>
        </a:graphic>
      </p:graphicFrame>
      <p:sp>
        <p:nvSpPr>
          <p:cNvPr id="20" name="Rectangle 19"/>
          <p:cNvSpPr>
            <a:spLocks noChangeAspect="1" noChangeArrowheads="1"/>
          </p:cNvSpPr>
          <p:nvPr/>
        </p:nvSpPr>
        <p:spPr bwMode="auto">
          <a:xfrm>
            <a:off x="7209502" y="400033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1" name="Rectangle 20"/>
          <p:cNvSpPr>
            <a:spLocks noChangeAspect="1" noChangeArrowheads="1"/>
          </p:cNvSpPr>
          <p:nvPr/>
        </p:nvSpPr>
        <p:spPr bwMode="auto">
          <a:xfrm>
            <a:off x="6573449" y="4900504"/>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2" name="Rectangle 21"/>
          <p:cNvSpPr>
            <a:spLocks noChangeAspect="1" noChangeArrowheads="1"/>
          </p:cNvSpPr>
          <p:nvPr/>
        </p:nvSpPr>
        <p:spPr bwMode="auto">
          <a:xfrm>
            <a:off x="7209502" y="4900504"/>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3" name="Rectangle 22"/>
          <p:cNvSpPr>
            <a:spLocks noChangeAspect="1" noChangeArrowheads="1"/>
          </p:cNvSpPr>
          <p:nvPr/>
        </p:nvSpPr>
        <p:spPr bwMode="auto">
          <a:xfrm>
            <a:off x="6558069" y="400033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26204635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rotWithShape="1">
          <a:blip r:embed="rId3"/>
          <a:srcRect b="1422"/>
          <a:stretch/>
        </p:blipFill>
        <p:spPr>
          <a:xfrm>
            <a:off x="200977" y="1494205"/>
            <a:ext cx="10220325" cy="4413109"/>
          </a:xfrm>
          <a:prstGeom prst="rect">
            <a:avLst/>
          </a:prstGeom>
        </p:spPr>
      </p:pic>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2207" y="653030"/>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Trésorerie – </a:t>
            </a:r>
            <a:r>
              <a:rPr lang="fr-FR" dirty="0" err="1" smtClean="0"/>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7" name="Rectangle 6"/>
          <p:cNvSpPr/>
          <p:nvPr/>
        </p:nvSpPr>
        <p:spPr>
          <a:xfrm>
            <a:off x="83820" y="1097280"/>
            <a:ext cx="10454640" cy="32766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r>
              <a:rPr lang="fr-FR" dirty="0" err="1" smtClean="0"/>
              <a:t>Flowchart</a:t>
            </a:r>
            <a:r>
              <a:rPr lang="fr-FR" dirty="0" smtClean="0"/>
              <a:t> Trésorerie : Cash </a:t>
            </a:r>
            <a:r>
              <a:rPr lang="fr-FR" dirty="0" err="1" smtClean="0"/>
              <a:t>Pooling</a:t>
            </a:r>
            <a:r>
              <a:rPr lang="fr-FR" dirty="0" smtClean="0"/>
              <a:t>, FX Deal et Opérations exceptionnelles | Believe (FY2020)</a:t>
            </a:r>
            <a:endParaRPr lang="fr-FR" dirty="0"/>
          </a:p>
        </p:txBody>
      </p:sp>
      <p:sp>
        <p:nvSpPr>
          <p:cNvPr id="8" name="Ellipse 7"/>
          <p:cNvSpPr/>
          <p:nvPr/>
        </p:nvSpPr>
        <p:spPr>
          <a:xfrm>
            <a:off x="1742803" y="5871867"/>
            <a:ext cx="233729" cy="23498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R1</a:t>
            </a:r>
          </a:p>
        </p:txBody>
      </p:sp>
      <p:sp>
        <p:nvSpPr>
          <p:cNvPr id="10" name="Ellipse 9"/>
          <p:cNvSpPr/>
          <p:nvPr/>
        </p:nvSpPr>
        <p:spPr>
          <a:xfrm>
            <a:off x="1726221" y="6165404"/>
            <a:ext cx="233731" cy="240276"/>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C1</a:t>
            </a:r>
          </a:p>
        </p:txBody>
      </p:sp>
      <p:sp>
        <p:nvSpPr>
          <p:cNvPr id="12" name="Ellipse 11"/>
          <p:cNvSpPr/>
          <p:nvPr/>
        </p:nvSpPr>
        <p:spPr>
          <a:xfrm>
            <a:off x="1726221" y="6479367"/>
            <a:ext cx="250311" cy="22533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R2</a:t>
            </a:r>
          </a:p>
        </p:txBody>
      </p:sp>
      <p:sp>
        <p:nvSpPr>
          <p:cNvPr id="13" name="Ellipse 12"/>
          <p:cNvSpPr/>
          <p:nvPr/>
        </p:nvSpPr>
        <p:spPr>
          <a:xfrm>
            <a:off x="1742804" y="6789268"/>
            <a:ext cx="233729"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a:t>C2</a:t>
            </a:r>
          </a:p>
        </p:txBody>
      </p:sp>
      <p:sp>
        <p:nvSpPr>
          <p:cNvPr id="14" name="Ellipse 13"/>
          <p:cNvSpPr/>
          <p:nvPr/>
        </p:nvSpPr>
        <p:spPr>
          <a:xfrm>
            <a:off x="5670873" y="5885088"/>
            <a:ext cx="196674" cy="23814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R3</a:t>
            </a:r>
          </a:p>
        </p:txBody>
      </p:sp>
      <p:sp>
        <p:nvSpPr>
          <p:cNvPr id="15" name="Ellipse 14"/>
          <p:cNvSpPr/>
          <p:nvPr/>
        </p:nvSpPr>
        <p:spPr>
          <a:xfrm>
            <a:off x="5680237" y="6312765"/>
            <a:ext cx="206199" cy="238771"/>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C3</a:t>
            </a:r>
          </a:p>
        </p:txBody>
      </p:sp>
      <p:sp>
        <p:nvSpPr>
          <p:cNvPr id="16" name="ZoneTexte 15"/>
          <p:cNvSpPr txBox="1"/>
          <p:nvPr/>
        </p:nvSpPr>
        <p:spPr>
          <a:xfrm>
            <a:off x="1997850" y="5860785"/>
            <a:ext cx="3169710" cy="230832"/>
          </a:xfrm>
          <a:prstGeom prst="rect">
            <a:avLst/>
          </a:prstGeom>
          <a:noFill/>
        </p:spPr>
        <p:txBody>
          <a:bodyPr wrap="square" rtlCol="0">
            <a:spAutoFit/>
          </a:bodyPr>
          <a:lstStyle/>
          <a:p>
            <a:r>
              <a:rPr lang="fr-FR" sz="900" dirty="0" smtClean="0">
                <a:latin typeface="Univers 45 Light"/>
                <a:cs typeface="Univers for KPMG"/>
              </a:rPr>
              <a:t>Risque d’évaluation des besoins en trésorerie du Groupe</a:t>
            </a:r>
          </a:p>
        </p:txBody>
      </p:sp>
      <p:sp>
        <p:nvSpPr>
          <p:cNvPr id="17" name="ZoneTexte 16"/>
          <p:cNvSpPr txBox="1"/>
          <p:nvPr/>
        </p:nvSpPr>
        <p:spPr>
          <a:xfrm>
            <a:off x="2005332" y="6156260"/>
            <a:ext cx="1274708" cy="230832"/>
          </a:xfrm>
          <a:prstGeom prst="rect">
            <a:avLst/>
          </a:prstGeom>
          <a:noFill/>
        </p:spPr>
        <p:txBody>
          <a:bodyPr wrap="none" rtlCol="0">
            <a:spAutoFit/>
          </a:bodyPr>
          <a:lstStyle/>
          <a:p>
            <a:r>
              <a:rPr lang="fr-FR" sz="900" dirty="0" smtClean="0">
                <a:latin typeface="Univers 45 Light" pitchFamily="2" charset="0"/>
                <a:cs typeface="Times New Roman" panose="02020603050405020304" pitchFamily="18" charset="0"/>
              </a:rPr>
              <a:t>Analyse des besoins </a:t>
            </a:r>
            <a:endParaRPr lang="fr-FR" sz="900" dirty="0" smtClean="0">
              <a:latin typeface="Univers 45 Light"/>
              <a:cs typeface="Univers for KPMG"/>
            </a:endParaRPr>
          </a:p>
        </p:txBody>
      </p:sp>
      <p:sp>
        <p:nvSpPr>
          <p:cNvPr id="18" name="ZoneTexte 17"/>
          <p:cNvSpPr txBox="1"/>
          <p:nvPr/>
        </p:nvSpPr>
        <p:spPr>
          <a:xfrm>
            <a:off x="2017193" y="6479367"/>
            <a:ext cx="3617664" cy="369332"/>
          </a:xfrm>
          <a:prstGeom prst="rect">
            <a:avLst/>
          </a:prstGeom>
          <a:noFill/>
        </p:spPr>
        <p:txBody>
          <a:bodyPr wrap="square" rtlCol="0">
            <a:spAutoFit/>
          </a:bodyPr>
          <a:lstStyle/>
          <a:p>
            <a:r>
              <a:rPr lang="fr-FR" sz="900" dirty="0" smtClean="0">
                <a:latin typeface="Univers 45 Light"/>
                <a:cs typeface="Univers for KPMG"/>
              </a:rPr>
              <a:t>Risque d’anomalies ou de non conformité lors de la </a:t>
            </a:r>
            <a:r>
              <a:rPr lang="fr-FR" sz="900" dirty="0">
                <a:latin typeface="Univers 45 Light"/>
                <a:cs typeface="Univers for KPMG"/>
              </a:rPr>
              <a:t>restitution des données de </a:t>
            </a:r>
            <a:r>
              <a:rPr lang="fr-FR" sz="900" dirty="0" smtClean="0">
                <a:latin typeface="Univers 45 Light"/>
                <a:cs typeface="Univers for KPMG"/>
              </a:rPr>
              <a:t>KYRIBA dans la comptabilité </a:t>
            </a:r>
            <a:endParaRPr lang="fr-FR" sz="900" dirty="0">
              <a:latin typeface="Univers 45 Light"/>
              <a:cs typeface="Univers for KPMG"/>
            </a:endParaRPr>
          </a:p>
        </p:txBody>
      </p:sp>
      <p:sp>
        <p:nvSpPr>
          <p:cNvPr id="19" name="ZoneTexte 18"/>
          <p:cNvSpPr txBox="1"/>
          <p:nvPr/>
        </p:nvSpPr>
        <p:spPr>
          <a:xfrm>
            <a:off x="1990702" y="6825558"/>
            <a:ext cx="3121367" cy="230832"/>
          </a:xfrm>
          <a:prstGeom prst="rect">
            <a:avLst/>
          </a:prstGeom>
          <a:noFill/>
        </p:spPr>
        <p:txBody>
          <a:bodyPr wrap="none" rtlCol="0">
            <a:spAutoFit/>
          </a:bodyPr>
          <a:lstStyle/>
          <a:p>
            <a:r>
              <a:rPr lang="fr-FR" sz="900" dirty="0">
                <a:latin typeface="Univers 45 Light"/>
                <a:cs typeface="Univers for KPMG"/>
              </a:rPr>
              <a:t>Vérification formalisée des éléments transmis </a:t>
            </a:r>
            <a:r>
              <a:rPr lang="fr-FR" sz="900" dirty="0" smtClean="0">
                <a:latin typeface="Univers 45 Light"/>
                <a:cs typeface="Univers for KPMG"/>
              </a:rPr>
              <a:t>de KYRIBA</a:t>
            </a:r>
          </a:p>
        </p:txBody>
      </p:sp>
      <p:sp>
        <p:nvSpPr>
          <p:cNvPr id="20" name="ZoneTexte 19"/>
          <p:cNvSpPr txBox="1"/>
          <p:nvPr/>
        </p:nvSpPr>
        <p:spPr>
          <a:xfrm>
            <a:off x="5915771" y="5852603"/>
            <a:ext cx="4505531" cy="369332"/>
          </a:xfrm>
          <a:prstGeom prst="rect">
            <a:avLst/>
          </a:prstGeom>
          <a:noFill/>
        </p:spPr>
        <p:txBody>
          <a:bodyPr wrap="square" rtlCol="0">
            <a:spAutoFit/>
          </a:bodyPr>
          <a:lstStyle/>
          <a:p>
            <a:r>
              <a:rPr lang="fr-FR" sz="900" dirty="0" smtClean="0">
                <a:latin typeface="Univers 45 Light"/>
                <a:cs typeface="Univers for KPMG"/>
              </a:rPr>
              <a:t>Risque de non </a:t>
            </a:r>
            <a:r>
              <a:rPr lang="fr-FR" sz="900" dirty="0" smtClean="0">
                <a:latin typeface="Univers 45 Light"/>
                <a:cs typeface="Times New Roman" panose="02020603050405020304" pitchFamily="18" charset="0"/>
              </a:rPr>
              <a:t>c</a:t>
            </a:r>
            <a:r>
              <a:rPr lang="fr-FR" sz="900" dirty="0" smtClean="0">
                <a:latin typeface="Univers 45 Light"/>
                <a:ea typeface="Calibri" panose="020F0502020204030204" pitchFamily="34" charset="0"/>
                <a:cs typeface="Times New Roman" panose="02020603050405020304" pitchFamily="18" charset="0"/>
              </a:rPr>
              <a:t>oncordance </a:t>
            </a:r>
            <a:r>
              <a:rPr lang="fr-FR" sz="900" dirty="0">
                <a:latin typeface="Univers 45 Light"/>
                <a:ea typeface="Calibri" panose="020F0502020204030204" pitchFamily="34" charset="0"/>
                <a:cs typeface="Times New Roman" panose="02020603050405020304" pitchFamily="18" charset="0"/>
              </a:rPr>
              <a:t>des données </a:t>
            </a:r>
            <a:r>
              <a:rPr lang="fr-FR" sz="900" dirty="0" smtClean="0">
                <a:latin typeface="Univers 45 Light"/>
                <a:ea typeface="Calibri" panose="020F0502020204030204" pitchFamily="34" charset="0"/>
                <a:cs typeface="Times New Roman" panose="02020603050405020304" pitchFamily="18" charset="0"/>
              </a:rPr>
              <a:t>des échelles d’</a:t>
            </a:r>
            <a:r>
              <a:rPr lang="fr-FR" sz="900" dirty="0" err="1" smtClean="0">
                <a:latin typeface="Univers 45 Light"/>
                <a:ea typeface="Calibri" panose="020F0502020204030204" pitchFamily="34" charset="0"/>
                <a:cs typeface="Times New Roman" panose="02020603050405020304" pitchFamily="18" charset="0"/>
              </a:rPr>
              <a:t>intèrets</a:t>
            </a:r>
            <a:r>
              <a:rPr lang="fr-FR" sz="900" dirty="0" smtClean="0">
                <a:latin typeface="Univers 45 Light"/>
                <a:ea typeface="Calibri" panose="020F0502020204030204" pitchFamily="34" charset="0"/>
                <a:cs typeface="Times New Roman" panose="02020603050405020304" pitchFamily="18" charset="0"/>
              </a:rPr>
              <a:t> entre filiales et tête de groupe</a:t>
            </a:r>
            <a:endParaRPr lang="fr-FR" sz="900" dirty="0" smtClean="0">
              <a:latin typeface="Univers 45 Light"/>
              <a:cs typeface="Univers for KPMG"/>
            </a:endParaRPr>
          </a:p>
        </p:txBody>
      </p:sp>
      <p:sp>
        <p:nvSpPr>
          <p:cNvPr id="21" name="ZoneTexte 20"/>
          <p:cNvSpPr txBox="1"/>
          <p:nvPr/>
        </p:nvSpPr>
        <p:spPr>
          <a:xfrm>
            <a:off x="5903016" y="6290261"/>
            <a:ext cx="4079933" cy="410882"/>
          </a:xfrm>
          <a:prstGeom prst="rect">
            <a:avLst/>
          </a:prstGeom>
          <a:noFill/>
        </p:spPr>
        <p:txBody>
          <a:bodyPr wrap="square" rtlCol="0">
            <a:spAutoFit/>
          </a:bodyPr>
          <a:lstStyle/>
          <a:p>
            <a:pPr>
              <a:lnSpc>
                <a:spcPct val="115000"/>
              </a:lnSpc>
            </a:pPr>
            <a:r>
              <a:rPr lang="fr-FR" sz="900" dirty="0" smtClean="0">
                <a:latin typeface="Univers 45 Light"/>
                <a:cs typeface="Times New Roman" panose="02020603050405020304" pitchFamily="18" charset="0"/>
              </a:rPr>
              <a:t>Les positions filiales sont celles prisent en compte, contrôle de la position fin de mois.</a:t>
            </a:r>
            <a:endParaRPr lang="fr-FR" sz="900" dirty="0">
              <a:latin typeface="Univers 45 Light"/>
              <a:cs typeface="Times New Roman" panose="02020603050405020304" pitchFamily="18" charset="0"/>
            </a:endParaRPr>
          </a:p>
        </p:txBody>
      </p:sp>
      <p:sp>
        <p:nvSpPr>
          <p:cNvPr id="24" name="ZoneTexte 23"/>
          <p:cNvSpPr txBox="1"/>
          <p:nvPr/>
        </p:nvSpPr>
        <p:spPr>
          <a:xfrm>
            <a:off x="5903016" y="6119573"/>
            <a:ext cx="3576620" cy="369332"/>
          </a:xfrm>
          <a:prstGeom prst="rect">
            <a:avLst/>
          </a:prstGeom>
          <a:noFill/>
        </p:spPr>
        <p:txBody>
          <a:bodyPr wrap="none" rtlCol="0">
            <a:spAutoFit/>
          </a:bodyPr>
          <a:lstStyle/>
          <a:p>
            <a:r>
              <a:rPr lang="fr-FR" sz="900" dirty="0" smtClean="0">
                <a:latin typeface="Univers 45 Light"/>
                <a:cs typeface="Univers for KPMG"/>
              </a:rPr>
              <a:t>Risque de mauvais déversement des écritures vers la comptabilité</a:t>
            </a:r>
            <a:endParaRPr lang="fr-FR" sz="900" dirty="0">
              <a:latin typeface="Univers 45 Light"/>
              <a:ea typeface="Calibri" panose="020F0502020204030204" pitchFamily="34" charset="0"/>
              <a:cs typeface="Times New Roman" panose="02020603050405020304" pitchFamily="18" charset="0"/>
            </a:endParaRPr>
          </a:p>
          <a:p>
            <a:endParaRPr lang="fr-FR" sz="900" dirty="0" smtClean="0">
              <a:latin typeface="Univers 45 Light"/>
              <a:cs typeface="Univers for KPMG"/>
            </a:endParaRPr>
          </a:p>
        </p:txBody>
      </p:sp>
      <p:sp>
        <p:nvSpPr>
          <p:cNvPr id="22" name="Ellipse 21"/>
          <p:cNvSpPr/>
          <p:nvPr/>
        </p:nvSpPr>
        <p:spPr>
          <a:xfrm>
            <a:off x="5644055" y="6673665"/>
            <a:ext cx="233729" cy="23498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R4</a:t>
            </a:r>
            <a:endParaRPr lang="fr-FR" sz="900" dirty="0"/>
          </a:p>
        </p:txBody>
      </p:sp>
      <p:sp>
        <p:nvSpPr>
          <p:cNvPr id="23" name="ZoneTexte 22"/>
          <p:cNvSpPr txBox="1"/>
          <p:nvPr/>
        </p:nvSpPr>
        <p:spPr>
          <a:xfrm>
            <a:off x="5940266" y="6687549"/>
            <a:ext cx="4505531" cy="230832"/>
          </a:xfrm>
          <a:prstGeom prst="rect">
            <a:avLst/>
          </a:prstGeom>
          <a:noFill/>
        </p:spPr>
        <p:txBody>
          <a:bodyPr wrap="square" rtlCol="0">
            <a:spAutoFit/>
          </a:bodyPr>
          <a:lstStyle/>
          <a:p>
            <a:r>
              <a:rPr lang="fr-FR" sz="900" dirty="0" smtClean="0">
                <a:latin typeface="Univers 45 Light"/>
                <a:cs typeface="Univers for KPMG"/>
              </a:rPr>
              <a:t>Risque de fraude au Président.</a:t>
            </a:r>
          </a:p>
        </p:txBody>
      </p:sp>
      <p:sp>
        <p:nvSpPr>
          <p:cNvPr id="25" name="Ellipse 24"/>
          <p:cNvSpPr/>
          <p:nvPr/>
        </p:nvSpPr>
        <p:spPr>
          <a:xfrm>
            <a:off x="5672859" y="7024222"/>
            <a:ext cx="206199" cy="238771"/>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C4</a:t>
            </a:r>
            <a:endParaRPr lang="fr-FR" sz="900" dirty="0"/>
          </a:p>
        </p:txBody>
      </p:sp>
      <p:sp>
        <p:nvSpPr>
          <p:cNvPr id="26" name="ZoneTexte 25"/>
          <p:cNvSpPr txBox="1"/>
          <p:nvPr/>
        </p:nvSpPr>
        <p:spPr>
          <a:xfrm>
            <a:off x="5867547" y="6885481"/>
            <a:ext cx="4079933" cy="410882"/>
          </a:xfrm>
          <a:prstGeom prst="rect">
            <a:avLst/>
          </a:prstGeom>
          <a:noFill/>
        </p:spPr>
        <p:txBody>
          <a:bodyPr wrap="square" rtlCol="0">
            <a:spAutoFit/>
          </a:bodyPr>
          <a:lstStyle/>
          <a:p>
            <a:pPr>
              <a:lnSpc>
                <a:spcPct val="115000"/>
              </a:lnSpc>
            </a:pPr>
            <a:r>
              <a:rPr lang="fr-FR" sz="900" dirty="0" smtClean="0">
                <a:latin typeface="Univers 45 Light"/>
                <a:cs typeface="Times New Roman" panose="02020603050405020304" pitchFamily="18" charset="0"/>
              </a:rPr>
              <a:t>Contrôle </a:t>
            </a:r>
            <a:r>
              <a:rPr lang="fr-FR" sz="900" dirty="0">
                <a:latin typeface="Univers 45 Light"/>
                <a:cs typeface="Times New Roman" panose="02020603050405020304" pitchFamily="18" charset="0"/>
              </a:rPr>
              <a:t>de </a:t>
            </a:r>
            <a:r>
              <a:rPr lang="fr-FR" sz="900" dirty="0" smtClean="0">
                <a:latin typeface="Univers 45 Light"/>
                <a:cs typeface="Times New Roman" panose="02020603050405020304" pitchFamily="18" charset="0"/>
              </a:rPr>
              <a:t>la réalité de l’opération, et information en amont des opération prévue. Pas de virement réalisé dans la précipitation sans justificatif..</a:t>
            </a:r>
            <a:endParaRPr lang="fr-FR" sz="900" dirty="0">
              <a:latin typeface="Univers 45 Light"/>
              <a:cs typeface="Times New Roman" panose="02020603050405020304" pitchFamily="18" charset="0"/>
            </a:endParaRPr>
          </a:p>
        </p:txBody>
      </p:sp>
    </p:spTree>
    <p:extLst>
      <p:ext uri="{BB962C8B-B14F-4D97-AF65-F5344CB8AC3E}">
        <p14:creationId xmlns:p14="http://schemas.microsoft.com/office/powerpoint/2010/main" val="6111218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344300" y="260010"/>
            <a:ext cx="10347513" cy="1374056"/>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endParaRPr lang="fr-FR" dirty="0" smtClean="0"/>
          </a:p>
          <a:p>
            <a:pPr lvl="0" defTabSz="914400"/>
            <a:r>
              <a:rPr lang="fr-FR" sz="3600" dirty="0" smtClean="0"/>
              <a:t>Trésorerie</a:t>
            </a:r>
            <a:r>
              <a:rPr lang="fr-FR" dirty="0" smtClean="0"/>
              <a:t>– </a:t>
            </a:r>
            <a:r>
              <a:rPr lang="fr-FR" sz="2800" dirty="0" smtClean="0"/>
              <a:t>Contrôles pertinents identifiés</a:t>
            </a:r>
            <a:endParaRPr kumimoji="0" lang="fr-FR" sz="2800" b="0" i="0" u="none" strike="noStrike" kern="0" cap="none" spc="0" normalizeH="0" baseline="0" noProof="0" dirty="0">
              <a:ln>
                <a:noFill/>
              </a:ln>
              <a:solidFill>
                <a:srgbClr val="003087"/>
              </a:solidFill>
              <a:effectLst/>
              <a:uLnTx/>
              <a:uFillTx/>
            </a:endParaRPr>
          </a:p>
        </p:txBody>
      </p:sp>
      <p:graphicFrame>
        <p:nvGraphicFramePr>
          <p:cNvPr id="8" name="Group 72"/>
          <p:cNvGraphicFramePr>
            <a:graphicFrameLocks/>
          </p:cNvGraphicFramePr>
          <p:nvPr>
            <p:extLst>
              <p:ext uri="{D42A27DB-BD31-4B8C-83A1-F6EECF244321}">
                <p14:modId xmlns:p14="http://schemas.microsoft.com/office/powerpoint/2010/main" val="2071180952"/>
              </p:ext>
            </p:extLst>
          </p:nvPr>
        </p:nvGraphicFramePr>
        <p:xfrm>
          <a:off x="266507" y="1356101"/>
          <a:ext cx="9612784" cy="5130645"/>
        </p:xfrm>
        <a:graphic>
          <a:graphicData uri="http://schemas.openxmlformats.org/drawingml/2006/table">
            <a:tbl>
              <a:tblPr/>
              <a:tblGrid>
                <a:gridCol w="241037"/>
                <a:gridCol w="1822209"/>
                <a:gridCol w="1824632"/>
                <a:gridCol w="832394"/>
                <a:gridCol w="665709"/>
                <a:gridCol w="453245"/>
                <a:gridCol w="674619"/>
                <a:gridCol w="723384"/>
                <a:gridCol w="2375555"/>
              </a:tblGrid>
              <a:tr h="210125">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endParaRPr kumimoji="0" lang="fr-FR" sz="800" b="1" i="0" u="none" strike="noStrike" kern="1200" cap="none" normalizeH="0" baseline="0" dirty="0" smtClean="0">
                        <a:ln>
                          <a:noFill/>
                        </a:ln>
                        <a:solidFill>
                          <a:schemeClr val="bg1"/>
                        </a:solidFill>
                        <a:effectLst/>
                        <a:latin typeface="Univers 45 Light" pitchFamily="2" charset="0"/>
                        <a:ea typeface="+mn-ea"/>
                        <a:cs typeface="+mn-cs"/>
                      </a:endParaRP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Commentaire / Recommandations</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562802">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Conception &amp; application</a:t>
                      </a:r>
                      <a:endParaRPr kumimoji="0" lang="fr-FR" sz="9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9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796384">
                <a:tc>
                  <a:txBody>
                    <a:bodyPr/>
                    <a:lstStyle/>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C1</a:t>
                      </a:r>
                    </a:p>
                    <a:p>
                      <a:pPr algn="ctr">
                        <a:lnSpc>
                          <a:spcPct val="115000"/>
                        </a:lnSpc>
                        <a:spcBef>
                          <a:spcPts val="0"/>
                        </a:spcBef>
                        <a:spcAft>
                          <a:spcPts val="0"/>
                        </a:spcAft>
                      </a:pPr>
                      <a:endParaRPr lang="fr-FR" sz="800" b="1"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d’évaluation des besoins en trésorerie du Groupe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réalisé au travers de KYRIBA. </a:t>
                      </a:r>
                    </a:p>
                    <a:p>
                      <a:pPr marL="0" marR="0" lvl="0" indent="0" defTabSz="914400" eaLnBrk="1" fontAlgn="auto" latinLnBrk="0" hangingPunct="1">
                        <a:lnSpc>
                          <a:spcPct val="100000"/>
                        </a:lnSpc>
                        <a:spcBef>
                          <a:spcPts val="0"/>
                        </a:spcBef>
                        <a:spcAft>
                          <a:spcPts val="0"/>
                        </a:spcAft>
                        <a:buClrTx/>
                        <a:buSzTx/>
                        <a:buFontTx/>
                        <a:buNone/>
                        <a:tabLst/>
                        <a:defRPr/>
                      </a:pPr>
                      <a:r>
                        <a:rPr lang="fr-FR" sz="800" dirty="0" smtClean="0">
                          <a:latin typeface="Univers 45 Light" pitchFamily="2" charset="0"/>
                          <a:cs typeface="Times New Roman" panose="02020603050405020304" pitchFamily="18" charset="0"/>
                        </a:rPr>
                        <a:t>Analyse des besoins de Trésorerie</a:t>
                      </a:r>
                      <a:r>
                        <a:rPr lang="fr-FR" sz="800" baseline="0" dirty="0" smtClean="0">
                          <a:latin typeface="Univers 45 Light" pitchFamily="2" charset="0"/>
                          <a:cs typeface="Times New Roman" panose="02020603050405020304" pitchFamily="18" charset="0"/>
                        </a:rPr>
                        <a:t> quotidiennement  au sein du groupe.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Trésorerie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Quotidiennement </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baseline="0" dirty="0" smtClean="0">
                          <a:latin typeface="Univers 45 Light" pitchFamily="2" charset="0"/>
                          <a:cs typeface="Times New Roman" panose="02020603050405020304" pitchFamily="18" charset="0"/>
                        </a:rPr>
                        <a:t>Nous nous sommes assurés des positions  et mouvement sur le mois de Septembre, pas d’anomalie relevées.</a:t>
                      </a:r>
                      <a:endParaRPr lang="fr-FR" sz="800" dirty="0" smtClean="0">
                        <a:latin typeface="Univers 45 Light"/>
                        <a:cs typeface="Univers for KPMG"/>
                      </a:endParaRPr>
                    </a:p>
                    <a:p>
                      <a:pPr marL="0" marR="0" lvl="0" indent="0" algn="ctr" defTabSz="914400" eaLnBrk="1" fontAlgn="auto" latinLnBrk="0" hangingPunct="1">
                        <a:lnSpc>
                          <a:spcPct val="115000"/>
                        </a:lnSpc>
                        <a:spcBef>
                          <a:spcPts val="0"/>
                        </a:spcBef>
                        <a:spcAft>
                          <a:spcPts val="0"/>
                        </a:spcAft>
                        <a:buClrTx/>
                        <a:buSzTx/>
                        <a:buFontTx/>
                        <a:buNone/>
                        <a:tabLst/>
                        <a:defRPr/>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600857">
                <a:tc>
                  <a:txBody>
                    <a:bodyPr/>
                    <a:lstStyle/>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C2</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d’anomalies ou de non conformité lors de la restitution des données de KYRIBA dans la comptabilité </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marL="0" marR="0" lvl="0" indent="0" algn="l"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La saisie est réalisée a partir des positions filiales  et les taux utilisés sont mis à jour </a:t>
                      </a:r>
                    </a:p>
                    <a:p>
                      <a:pPr marL="0" marR="0" lvl="0" indent="0" defTabSz="914400" eaLnBrk="1" fontAlgn="auto" latinLnBrk="0" hangingPunct="1">
                        <a:lnSpc>
                          <a:spcPct val="115000"/>
                        </a:lnSpc>
                        <a:spcBef>
                          <a:spcPts val="0"/>
                        </a:spcBef>
                        <a:spcAft>
                          <a:spcPts val="0"/>
                        </a:spcAft>
                        <a:buClrTx/>
                        <a:buSzTx/>
                        <a:buFontTx/>
                        <a:buNone/>
                        <a:tabLst/>
                        <a:defRPr/>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marR="0" lvl="0" indent="0" algn="l"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des positions filiales pour s’assurer de la réciprocité des flux.</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Trésorerie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Manuel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Récurrent </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N/A</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rowSpan="2">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Satisfaisant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901889">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 non concordance des données des échelles d’</a:t>
                      </a:r>
                      <a:r>
                        <a:rPr lang="fr-FR" sz="900" b="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intérets</a:t>
                      </a: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entre filiales et tête de groupe</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vMerge="1">
                  <a:txBody>
                    <a:bodyPr/>
                    <a:lstStyle/>
                    <a:p>
                      <a:pPr marL="0" marR="0" lvl="0" indent="0" defTabSz="914400" eaLnBrk="1" fontAlgn="auto" latinLnBrk="0" hangingPunct="1">
                        <a:lnSpc>
                          <a:spcPct val="115000"/>
                        </a:lnSpc>
                        <a:spcBef>
                          <a:spcPts val="0"/>
                        </a:spcBef>
                        <a:spcAft>
                          <a:spcPts val="0"/>
                        </a:spcAft>
                        <a:buClrTx/>
                        <a:buSzTx/>
                        <a:buFontTx/>
                        <a:buNone/>
                        <a:tabLst/>
                        <a:defRPr/>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Trésorerie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Récurrent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vMerge="1">
                  <a:txBody>
                    <a:bodyPr/>
                    <a:lstStyle/>
                    <a:p>
                      <a:pPr algn="ctr">
                        <a:lnSpc>
                          <a:spcPct val="115000"/>
                        </a:lnSpc>
                        <a:spcBef>
                          <a:spcPts val="0"/>
                        </a:spcBef>
                        <a:spcAft>
                          <a:spcPts val="0"/>
                        </a:spcAft>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901889">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R4</a:t>
                      </a:r>
                    </a:p>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C4</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 fraudes au Président .</a:t>
                      </a:r>
                    </a:p>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 responsable Trésorerie n’autorise aucune virement dans l’urgence et toutes demandes inhabituelles fait l’objet  de confirmation. </a:t>
                      </a:r>
                    </a:p>
                    <a:p>
                      <a:pPr marL="0" marR="0" lvl="0" indent="0" defTabSz="914400" eaLnBrk="1" fontAlgn="auto" latinLnBrk="0" hangingPunct="1">
                        <a:lnSpc>
                          <a:spcPct val="115000"/>
                        </a:lnSpc>
                        <a:spcBef>
                          <a:spcPts val="0"/>
                        </a:spcBef>
                        <a:spcAft>
                          <a:spcPts val="0"/>
                        </a:spcAft>
                        <a:buClrTx/>
                        <a:buSzTx/>
                        <a:buFontTx/>
                        <a:buNone/>
                        <a:tabLst/>
                        <a:defRPr/>
                      </a:pPr>
                      <a:r>
                        <a:rPr lang="fr-FR" sz="800" dirty="0" smtClean="0">
                          <a:latin typeface="Univers 45 Light"/>
                          <a:cs typeface="Times New Roman" panose="02020603050405020304" pitchFamily="18" charset="0"/>
                        </a:rPr>
                        <a:t>Contrôle de la réalité de l’opération, et information en amont des opération prévue. </a:t>
                      </a: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Trésorerie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Ponctuel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N/A</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a:t>
                      </a:r>
                      <a:r>
                        <a:rPr lang="fr-FR" sz="8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attirons l’attention sur le risque accru de ce type de fraude..</a:t>
                      </a: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901889">
                <a:tc>
                  <a:txBody>
                    <a:bodyPr/>
                    <a:lstStyle/>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C1</a:t>
                      </a:r>
                    </a:p>
                    <a:p>
                      <a:pPr algn="ctr">
                        <a:lnSpc>
                          <a:spcPct val="115000"/>
                        </a:lnSpc>
                        <a:spcBef>
                          <a:spcPts val="0"/>
                        </a:spcBef>
                        <a:spcAft>
                          <a:spcPts val="0"/>
                        </a:spcAft>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l" defTabSz="914400" eaLnBrk="1" fontAlgn="auto" latinLnBrk="0" hangingPunct="1">
                        <a:lnSpc>
                          <a:spcPct val="115000"/>
                        </a:lnSpc>
                        <a:spcBef>
                          <a:spcPts val="0"/>
                        </a:spcBef>
                        <a:spcAft>
                          <a:spcPts val="0"/>
                        </a:spcAft>
                        <a:buClrTx/>
                        <a:buSzTx/>
                        <a:buFontTx/>
                        <a:buNone/>
                        <a:tabLst/>
                        <a:defRPr/>
                      </a:pP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Risques de non-conformité ou erreurs dans les</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rapprochements de banques </a:t>
                      </a:r>
                    </a:p>
                    <a:p>
                      <a:pPr algn="ctr">
                        <a:lnSpc>
                          <a:spcPct val="115000"/>
                        </a:lnSpc>
                        <a:spcBef>
                          <a:spcPts val="0"/>
                        </a:spcBef>
                        <a:spcAft>
                          <a:spcPts val="0"/>
                        </a:spcAft>
                      </a:pPr>
                      <a:endParaRPr lang="fr-FR" sz="800" b="1"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Les rapprochements de banque sont réalisés mensuellement sous </a:t>
                      </a:r>
                      <a:r>
                        <a:rPr lang="fr-FR" sz="8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Excell</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
                      </a:r>
                    </a:p>
                    <a:p>
                      <a:pPr lvl="0"/>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Fournisseurs </a:t>
                      </a:r>
                    </a:p>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Comptabilité générale</a:t>
                      </a:r>
                    </a:p>
                    <a:p>
                      <a:pPr marL="0" marR="0" lvl="0" indent="0" algn="ctr" defTabSz="914400" eaLnBrk="1" fontAlgn="auto" latinLnBrk="0" hangingPunct="1">
                        <a:lnSpc>
                          <a:spcPct val="115000"/>
                        </a:lnSpc>
                        <a:spcBef>
                          <a:spcPts val="0"/>
                        </a:spcBef>
                        <a:spcAft>
                          <a:spcPts val="0"/>
                        </a:spcAft>
                        <a:buClrTx/>
                        <a:buSzTx/>
                        <a:buFontTx/>
                        <a:buNone/>
                        <a:tabLst/>
                        <a:defRPr/>
                      </a:pPr>
                      <a:endParaRPr lang="fr-FR" sz="8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Mensuel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la mise en place dans KIRIBA des rapprochements de banques. Il semble que cela soit prévu. </a:t>
                      </a:r>
                    </a:p>
                    <a:p>
                      <a:pPr marL="0" marR="0" lvl="0" indent="0" algn="ctr"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Cela afin d’éviter les rapprochements de banque réalisés sous Excel avec les erreurs que cela peut générer et ainsi réaliser les rapprochements plus régulièrement qu’actuellement. </a:t>
                      </a: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De plus aucun lettrage ne permet l’analyse de éléments en rapprochement (apurement des 511# est impossible car non identification des éléments en rapprochement)</a:t>
                      </a: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bl>
          </a:graphicData>
        </a:graphic>
      </p:graphicFrame>
      <p:sp>
        <p:nvSpPr>
          <p:cNvPr id="7" name="Rectangle 6"/>
          <p:cNvSpPr>
            <a:spLocks noChangeAspect="1" noChangeArrowheads="1"/>
          </p:cNvSpPr>
          <p:nvPr/>
        </p:nvSpPr>
        <p:spPr bwMode="auto">
          <a:xfrm>
            <a:off x="7076511" y="3884508"/>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9" name="Rectangle 8"/>
          <p:cNvSpPr>
            <a:spLocks noChangeAspect="1" noChangeArrowheads="1"/>
          </p:cNvSpPr>
          <p:nvPr/>
        </p:nvSpPr>
        <p:spPr bwMode="auto">
          <a:xfrm>
            <a:off x="6425078" y="3884508"/>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0" name="Rectangle 9"/>
          <p:cNvSpPr>
            <a:spLocks noChangeAspect="1" noChangeArrowheads="1"/>
          </p:cNvSpPr>
          <p:nvPr/>
        </p:nvSpPr>
        <p:spPr bwMode="auto">
          <a:xfrm>
            <a:off x="7076511" y="2393418"/>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1" name="Rectangle 10"/>
          <p:cNvSpPr>
            <a:spLocks noChangeAspect="1" noChangeArrowheads="1"/>
          </p:cNvSpPr>
          <p:nvPr/>
        </p:nvSpPr>
        <p:spPr bwMode="auto">
          <a:xfrm>
            <a:off x="6425078" y="2393418"/>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35383190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REATEDBY" val="Global PowerPoint Toolbar"/>
  <p:tag name="TOOLBARVERSION" val="4.41"/>
  <p:tag name="TYPE" val="Report"/>
  <p:tag name="KEYWORD" val="REPORT"/>
  <p:tag name="TEMPLATEVERSION" val="10/11/2015 18:25:46"/>
</p:tagLst>
</file>

<file path=ppt/tags/tag10.xml><?xml version="1.0" encoding="utf-8"?>
<p:tagLst xmlns:a="http://schemas.openxmlformats.org/drawingml/2006/main" xmlns:r="http://schemas.openxmlformats.org/officeDocument/2006/relationships" xmlns:p="http://schemas.openxmlformats.org/presentationml/2006/main">
  <p:tag name="FASFONT" val="Univers55"/>
</p:tagLst>
</file>

<file path=ppt/tags/tag11.xml><?xml version="1.0" encoding="utf-8"?>
<p:tagLst xmlns:a="http://schemas.openxmlformats.org/drawingml/2006/main" xmlns:r="http://schemas.openxmlformats.org/officeDocument/2006/relationships" xmlns:p="http://schemas.openxmlformats.org/presentationml/2006/main">
  <p:tag name="FASFONT" val="Univers55"/>
</p:tagLst>
</file>

<file path=ppt/tags/tag12.xml><?xml version="1.0" encoding="utf-8"?>
<p:tagLst xmlns:a="http://schemas.openxmlformats.org/drawingml/2006/main" xmlns:r="http://schemas.openxmlformats.org/officeDocument/2006/relationships" xmlns:p="http://schemas.openxmlformats.org/presentationml/2006/main">
  <p:tag name="FASFONT" val="Univers55"/>
</p:tagLst>
</file>

<file path=ppt/tags/tag13.xml><?xml version="1.0" encoding="utf-8"?>
<p:tagLst xmlns:a="http://schemas.openxmlformats.org/drawingml/2006/main" xmlns:r="http://schemas.openxmlformats.org/officeDocument/2006/relationships" xmlns:p="http://schemas.openxmlformats.org/presentationml/2006/main">
  <p:tag name="FASFONT" val="Univers55"/>
</p:tagLst>
</file>

<file path=ppt/tags/tag14.xml><?xml version="1.0" encoding="utf-8"?>
<p:tagLst xmlns:a="http://schemas.openxmlformats.org/drawingml/2006/main" xmlns:r="http://schemas.openxmlformats.org/officeDocument/2006/relationships" xmlns:p="http://schemas.openxmlformats.org/presentationml/2006/main">
  <p:tag name="FASFONT" val="Univers55"/>
</p:tagLst>
</file>

<file path=ppt/tags/tag15.xml><?xml version="1.0" encoding="utf-8"?>
<p:tagLst xmlns:a="http://schemas.openxmlformats.org/drawingml/2006/main" xmlns:r="http://schemas.openxmlformats.org/officeDocument/2006/relationships" xmlns:p="http://schemas.openxmlformats.org/presentationml/2006/main">
  <p:tag name="FASFONT" val="Univers55"/>
</p:tagLst>
</file>

<file path=ppt/tags/tag16.xml><?xml version="1.0" encoding="utf-8"?>
<p:tagLst xmlns:a="http://schemas.openxmlformats.org/drawingml/2006/main" xmlns:r="http://schemas.openxmlformats.org/officeDocument/2006/relationships" xmlns:p="http://schemas.openxmlformats.org/presentationml/2006/main">
  <p:tag name="FASFONT" val="Univers55"/>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ADV_TOP" val="497.6471"/>
  <p:tag name="ADV_LEFT" val="121.9184"/>
  <p:tag name="ADV_HEIGHT" val="29.19685"/>
  <p:tag name="ADV_WIDTH" val="538.937"/>
  <p:tag name="ADV_COPYRIGHT" val="TRUE"/>
</p:tagLst>
</file>

<file path=ppt/tags/tag4.xml><?xml version="1.0" encoding="utf-8"?>
<p:tagLst xmlns:a="http://schemas.openxmlformats.org/drawingml/2006/main" xmlns:r="http://schemas.openxmlformats.org/officeDocument/2006/relationships" xmlns:p="http://schemas.openxmlformats.org/presentationml/2006/main">
  <p:tag name="FASFONT" val="Univers55"/>
</p:tagLst>
</file>

<file path=ppt/tags/tag5.xml><?xml version="1.0" encoding="utf-8"?>
<p:tagLst xmlns:a="http://schemas.openxmlformats.org/drawingml/2006/main" xmlns:r="http://schemas.openxmlformats.org/officeDocument/2006/relationships" xmlns:p="http://schemas.openxmlformats.org/presentationml/2006/main">
  <p:tag name="FASFONT" val="Univers55"/>
</p:tagLst>
</file>

<file path=ppt/tags/tag6.xml><?xml version="1.0" encoding="utf-8"?>
<p:tagLst xmlns:a="http://schemas.openxmlformats.org/drawingml/2006/main" xmlns:r="http://schemas.openxmlformats.org/officeDocument/2006/relationships" xmlns:p="http://schemas.openxmlformats.org/presentationml/2006/main">
  <p:tag name="FASFONT" val="Univers55"/>
</p:tagLst>
</file>

<file path=ppt/tags/tag7.xml><?xml version="1.0" encoding="utf-8"?>
<p:tagLst xmlns:a="http://schemas.openxmlformats.org/drawingml/2006/main" xmlns:r="http://schemas.openxmlformats.org/officeDocument/2006/relationships" xmlns:p="http://schemas.openxmlformats.org/presentationml/2006/main">
  <p:tag name="FASFONT" val="Univers55"/>
</p:tagLst>
</file>

<file path=ppt/tags/tag8.xml><?xml version="1.0" encoding="utf-8"?>
<p:tagLst xmlns:a="http://schemas.openxmlformats.org/drawingml/2006/main" xmlns:r="http://schemas.openxmlformats.org/officeDocument/2006/relationships" xmlns:p="http://schemas.openxmlformats.org/presentationml/2006/main">
  <p:tag name="FASFONT" val="Univers55"/>
</p:tagLst>
</file>

<file path=ppt/tags/tag9.xml><?xml version="1.0" encoding="utf-8"?>
<p:tagLst xmlns:a="http://schemas.openxmlformats.org/drawingml/2006/main" xmlns:r="http://schemas.openxmlformats.org/officeDocument/2006/relationships" xmlns:p="http://schemas.openxmlformats.org/presentationml/2006/main">
  <p:tag name="FASFONT" val="Univers55"/>
</p:tagLst>
</file>

<file path=ppt/theme/theme1.xml><?xml version="1.0" encoding="utf-8"?>
<a:theme xmlns:a="http://schemas.openxmlformats.org/drawingml/2006/main" name="KPMG_Standard_4x3_0923_2015">
  <a:themeElements>
    <a:clrScheme name="Custom 3">
      <a:dk1>
        <a:srgbClr val="000000"/>
      </a:dk1>
      <a:lt1>
        <a:srgbClr val="FFFFFF"/>
      </a:lt1>
      <a:dk2>
        <a:srgbClr val="00338D"/>
      </a:dk2>
      <a:lt2>
        <a:srgbClr val="0091DA"/>
      </a:lt2>
      <a:accent1>
        <a:srgbClr val="005EB8"/>
      </a:accent1>
      <a:accent2>
        <a:srgbClr val="0091DA"/>
      </a:accent2>
      <a:accent3>
        <a:srgbClr val="483698"/>
      </a:accent3>
      <a:accent4>
        <a:srgbClr val="470A68"/>
      </a:accent4>
      <a:accent5>
        <a:srgbClr val="6D2077"/>
      </a:accent5>
      <a:accent6>
        <a:srgbClr val="00A3A1"/>
      </a:accent6>
      <a:hlink>
        <a:srgbClr val="C6007E"/>
      </a:hlink>
      <a:folHlink>
        <a:srgbClr val="BC204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Univers for KPMG"/>
        <a:font script="Hebr" typeface="Univers for KPMG"/>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Univers for KPMG"/>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600" dirty="0" smtClean="0">
            <a:solidFill>
              <a:srgbClr val="003087"/>
            </a:solidFill>
            <a:latin typeface="Univers for KPMG"/>
            <a:cs typeface="Univers for KPMG"/>
          </a:defRPr>
        </a:defPPr>
      </a:lstStyle>
    </a:txDef>
  </a:objectDefaults>
  <a:extraClrSchemeLst/>
  <a:extLst>
    <a:ext uri="{05A4C25C-085E-4340-85A3-A5531E510DB2}">
      <thm15:themeFamily xmlns:thm15="http://schemas.microsoft.com/office/thememl/2012/main" name="FR-KPMG Report Standard Template.potx [Lecture seule]" id="{188A22B7-EC82-4F27-BFF2-F441DB311177}" vid="{F117D935-87A3-481D-ACDE-8094A2FD33C2}"/>
    </a:ext>
  </a:ext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KPMG_Standard_0922_2015">
  <a:themeElements>
    <a:clrScheme name="KPMG">
      <a:dk1>
        <a:sysClr val="windowText" lastClr="000000"/>
      </a:dk1>
      <a:lt1>
        <a:sysClr val="window" lastClr="FFFFFF"/>
      </a:lt1>
      <a:dk2>
        <a:srgbClr val="1F497D"/>
      </a:dk2>
      <a:lt2>
        <a:srgbClr val="EEECE1"/>
      </a:lt2>
      <a:accent1>
        <a:srgbClr val="0091DA"/>
      </a:accent1>
      <a:accent2>
        <a:srgbClr val="BC204B"/>
      </a:accent2>
      <a:accent3>
        <a:srgbClr val="43B02A"/>
      </a:accent3>
      <a:accent4>
        <a:srgbClr val="EAAA00"/>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600" dirty="0" smtClean="0">
            <a:solidFill>
              <a:srgbClr val="003087"/>
            </a:solidFill>
            <a:latin typeface="Univers LT Std 45 Light"/>
            <a:cs typeface="Univers LT Std 45 Light"/>
          </a:defRPr>
        </a:defPPr>
      </a:lstStyle>
    </a:txDef>
  </a:objectDefaults>
  <a:extraClrSchemeLst/>
  <a:extLst>
    <a:ext uri="{05A4C25C-085E-4340-85A3-A5531E510DB2}">
      <thm15:themeFamily xmlns:thm15="http://schemas.microsoft.com/office/thememl/2012/main" name="Présentation4" id="{53A78F15-7C65-4D61-A908-D0815CA0881E}" vid="{A97DCB6A-2C78-4EC4-A927-9D88D67013CB}"/>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Univers for KPMG"/>
        <a:font script="Hebr" typeface="Univers for KPMG"/>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Univers for KPMG"/>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Univers for KPMG"/>
        <a:font script="Hebr" typeface="Univers for KPMG"/>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Univers for KPMG"/>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documentManagement>
    <KPMGDataAbstract xmlns="a50a5df6-2e97-4653-98bd-2a81b8e37061" xsi:nil="true"/>
    <KPMGDataAudienceLevel_NOTE xmlns="a50a5df6-2e97-4653-98bd-2a81b8e37061">
      <Terms xmlns="http://schemas.microsoft.com/office/infopath/2007/PartnerControls"/>
    </KPMGDataAudienceLevel_NOTE>
    <KPMGDataLanguage_NOTE xmlns="a50a5df6-2e97-4653-98bd-2a81b8e37061">
      <Terms xmlns="http://schemas.microsoft.com/office/infopath/2007/PartnerControls">
        <TermInfo xmlns="http://schemas.microsoft.com/office/infopath/2007/PartnerControls">
          <TermName xmlns="http://schemas.microsoft.com/office/infopath/2007/PartnerControls">French</TermName>
          <TermId xmlns="http://schemas.microsoft.com/office/infopath/2007/PartnerControls">4ec6b3f6-8cae-432a-8350-61348640ceff</TermId>
        </TermInfo>
      </Terms>
    </KPMGDataLanguage_NOTE>
    <KPMGDataContentCategoryType_NOTE xmlns="a50a5df6-2e97-4653-98bd-2a81b8e37061">
      <Terms xmlns="http://schemas.microsoft.com/office/infopath/2007/PartnerControls"/>
    </KPMGDataContentCategoryType_NOTE>
    <KPMGDataCountryOfOrigin_NOTE xmlns="a50a5df6-2e97-4653-98bd-2a81b8e37061">
      <Terms xmlns="http://schemas.microsoft.com/office/infopath/2007/PartnerControls"/>
    </KPMGDataCountryOfOrigin_NOTE>
    <KPMGDataRelevantCountries_NOTE xmlns="a50a5df6-2e97-4653-98bd-2a81b8e37061">
      <Terms xmlns="http://schemas.microsoft.com/office/infopath/2007/PartnerControls"/>
    </KPMGDataRelevantCountries_NOTE>
    <KPMGDataTaxTechnical_NOTE xmlns="a50a5df6-2e97-4653-98bd-2a81b8e37061">
      <Terms xmlns="http://schemas.microsoft.com/office/infopath/2007/PartnerControls"/>
    </KPMGDataTaxTechnical_NOTE>
    <PublishingRollupImage xmlns="http://schemas.microsoft.com/sharepoint/v3" xsi:nil="true"/>
    <KPMGDataContentOwner_NOTE xmlns="a50a5df6-2e97-4653-98bd-2a81b8e37061">
      <Terms xmlns="http://schemas.microsoft.com/office/infopath/2007/PartnerControls"/>
    </KPMGDataContentOwner_NOTE>
    <KPMGDataMarkets_NOTE xmlns="a50a5df6-2e97-4653-98bd-2a81b8e37061">
      <Terms xmlns="http://schemas.microsoft.com/office/infopath/2007/PartnerControls"/>
    </KPMGDataMarkets_NOTE>
    <KPMGDataBusinessProcess_NOTE xmlns="a50a5df6-2e97-4653-98bd-2a81b8e37061">
      <Terms xmlns="http://schemas.microsoft.com/office/infopath/2007/PartnerControls"/>
    </KPMGDataBusinessProcess_NOTE>
    <KPMGDataAlliances_NOTE xmlns="a50a5df6-2e97-4653-98bd-2a81b8e37061">
      <Terms xmlns="http://schemas.microsoft.com/office/infopath/2007/PartnerControls"/>
    </KPMGDataAlliances_NOTE>
    <KPMGDataPublicationDate xmlns="a50a5df6-2e97-4653-98bd-2a81b8e37061" xsi:nil="true"/>
    <KPMGDataFileType_NOTE xmlns="a50a5df6-2e97-4653-98bd-2a81b8e37061">
      <Terms xmlns="http://schemas.microsoft.com/office/infopath/2007/PartnerControls"/>
    </KPMGDataFileType_NOTE>
    <TaxCatchAll xmlns="6a830378-f1b4-47c6-a9ed-d1e22b7b28b4">
      <Value>2</Value>
      <Value>13</Value>
    </TaxCatchAll>
    <KPMGDataTechnology_NOTE xmlns="a50a5df6-2e97-4653-98bd-2a81b8e37061">
      <Terms xmlns="http://schemas.microsoft.com/office/infopath/2007/PartnerControls"/>
    </KPMGDataTechnology_NOTE>
    <KPMGDataCentreOfExcellecnce_NOTE xmlns="a50a5df6-2e97-4653-98bd-2a81b8e37061">
      <Terms xmlns="http://schemas.microsoft.com/office/infopath/2007/PartnerControls"/>
    </KPMGDataCentreOfExcellecnce_NOTE>
    <KPMGDataEngagementPhase_NOTE xmlns="a50a5df6-2e97-4653-98bd-2a81b8e37061">
      <Terms xmlns="http://schemas.microsoft.com/office/infopath/2007/PartnerControls"/>
    </KPMGDataEngagementPhase_NOTE>
    <KPMGDataExpiryDate xmlns="a50a5df6-2e97-4653-98bd-2a81b8e37061" xsi:nil="true"/>
    <KPMGDataContentAuthor xmlns="a50a5df6-2e97-4653-98bd-2a81b8e37061">
      <UserInfo>
        <DisplayName/>
        <AccountId xsi:nil="true"/>
        <AccountType/>
      </UserInfo>
    </KPMGDataContentAuthor>
    <KPMGDataPropositions_NOTE xmlns="a50a5df6-2e97-4653-98bd-2a81b8e37061">
      <Terms xmlns="http://schemas.microsoft.com/office/infopath/2007/PartnerControls"/>
    </KPMGDataPropositions_NOTE>
    <KPMGDataContentUse_NOTE xmlns="a50a5df6-2e97-4653-98bd-2a81b8e37061">
      <Terms xmlns="http://schemas.microsoft.com/office/infopath/2007/PartnerControls">
        <TermInfo xmlns="http://schemas.microsoft.com/office/infopath/2007/PartnerControls">
          <TermName xmlns="http://schemas.microsoft.com/office/infopath/2007/PartnerControls">Internal</TermName>
          <TermId xmlns="http://schemas.microsoft.com/office/infopath/2007/PartnerControls">e7bc1b22-1af5-432b-bb59-4ce8d56ef52d</TermId>
        </TermInfo>
      </Terms>
    </KPMGDataContentUse_NOTE>
    <KPMGDataAcquisitions_NOTE xmlns="a50a5df6-2e97-4653-98bd-2a81b8e37061">
      <Terms xmlns="http://schemas.microsoft.com/office/infopath/2007/PartnerControls"/>
    </KPMGDataAcquisitions_NOTE>
    <KPMGDataServices_NOTE xmlns="a50a5df6-2e97-4653-98bd-2a81b8e37061">
      <Terms xmlns="http://schemas.microsoft.com/office/infopath/2007/PartnerControls"/>
    </KPMGDataServices_NOTE>
    <KPMGDataExternalAudience_NOTE xmlns="a50a5df6-2e97-4653-98bd-2a81b8e37061">
      <Terms xmlns="http://schemas.microsoft.com/office/infopath/2007/PartnerControls"/>
    </KPMGDataExternalAudience_NOTE>
    <MAJ_x0020_annuelle xmlns="2dc053e8-39c3-46f4-a45a-057eafd4ebc8">Non</MAJ_x0020_annuelle>
    <Rubrique_x0020_Restitution xmlns="2dc053e8-39c3-46f4-a45a-057eafd4ebc8">
      <Value>Packs complets - Grands Comptes</Value>
    </Rubrique_x0020_Restitution>
    <D_x00e9_tails xmlns="2dc053e8-39c3-46f4-a45a-057eafd4ebc8">N/A</D_x00e9_tails>
    <Category xmlns="2dc053e8-39c3-46f4-a45a-057eafd4ebc8" xsi:nil="true"/>
    <KPMGGlobalActiveStatus xmlns="2dc053e8-39c3-46f4-a45a-057eafd4ebc8">true</KPMGGlobalActiveStatus>
    <KPMGDataHideFromSearchResults xmlns="6a830378-f1b4-47c6-a9ed-d1e22b7b28b4">false</KPMGDataHideFromSearchResults>
    <Rubrique1 xmlns="2dc053e8-39c3-46f4-a45a-057eafd4ebc8">Exemples de restitutions clients</Rubrique1>
    <Rubrique2 xmlns="2dc053e8-39c3-46f4-a45a-057eafd4ebc8">N/A</Rubrique2>
  </documentManagement>
</p:properties>
</file>

<file path=customXml/item2.xml><?xml version="1.0" encoding="utf-8"?>
<ct:contentTypeSchema xmlns:ct="http://schemas.microsoft.com/office/2006/metadata/contentType" xmlns:ma="http://schemas.microsoft.com/office/2006/metadata/properties/metaAttributes" ct:_="" ma:_="" ma:contentTypeName="KPMG Document" ma:contentTypeID="0x0101003AA4056345C845F498FA698911C48DFD00C2FBFF3E270AB549BFA0461022145E24" ma:contentTypeVersion="30" ma:contentTypeDescription="KPMG Document Content Type. Do not change without approval." ma:contentTypeScope="" ma:versionID="96b707ff8235f24a74efffaf9768d194">
  <xsd:schema xmlns:xsd="http://www.w3.org/2001/XMLSchema" xmlns:xs="http://www.w3.org/2001/XMLSchema" xmlns:p="http://schemas.microsoft.com/office/2006/metadata/properties" xmlns:ns1="http://schemas.microsoft.com/sharepoint/v3" xmlns:ns2="a50a5df6-2e97-4653-98bd-2a81b8e37061" xmlns:ns4="6a830378-f1b4-47c6-a9ed-d1e22b7b28b4" xmlns:ns5="2dc053e8-39c3-46f4-a45a-057eafd4ebc8" targetNamespace="http://schemas.microsoft.com/office/2006/metadata/properties" ma:root="true" ma:fieldsID="fdf1be60e1d7a96f63a6c8cddfd8d472" ns1:_="" ns2:_="" ns4:_="" ns5:_="">
    <xsd:import namespace="http://schemas.microsoft.com/sharepoint/v3"/>
    <xsd:import namespace="a50a5df6-2e97-4653-98bd-2a81b8e37061"/>
    <xsd:import namespace="6a830378-f1b4-47c6-a9ed-d1e22b7b28b4"/>
    <xsd:import namespace="2dc053e8-39c3-46f4-a45a-057eafd4ebc8"/>
    <xsd:element name="properties">
      <xsd:complexType>
        <xsd:sequence>
          <xsd:element name="documentManagement">
            <xsd:complexType>
              <xsd:all>
                <xsd:element ref="ns2:KPMGDataAbstract" minOccurs="0"/>
                <xsd:element ref="ns2:KPMGDataPublicationDate" minOccurs="0"/>
                <xsd:element ref="ns2:KPMGDataExpiryDate" minOccurs="0"/>
                <xsd:element ref="ns2:KPMGDataContentAuthor" minOccurs="0"/>
                <xsd:element ref="ns1:PublishingRollupImage" minOccurs="0"/>
                <xsd:element ref="ns4:KPMGDataHideFromSearchResults" minOccurs="0"/>
                <xsd:element ref="ns2:KPMGDataFileType_NOTE" minOccurs="0"/>
                <xsd:element ref="ns2:KPMGDataLanguage_NOTE" minOccurs="0"/>
                <xsd:element ref="ns2:KPMGDataContentCategoryType_NOTE" minOccurs="0"/>
                <xsd:element ref="ns2:KPMGDataServices_NOTE" minOccurs="0"/>
                <xsd:element ref="ns2:KPMGDataPropositions_NOTE" minOccurs="0"/>
                <xsd:element ref="ns2:KPMGDataCentreOfExcellecnce_NOTE" minOccurs="0"/>
                <xsd:element ref="ns2:KPMGDataMarkets_NOTE" minOccurs="0"/>
                <xsd:element ref="ns2:KPMGDataCountryOfOrigin_NOTE" minOccurs="0"/>
                <xsd:element ref="ns2:KPMGDataRelevantCountries_NOTE" minOccurs="0"/>
                <xsd:element ref="ns2:KPMGDataContentOwner_NOTE" minOccurs="0"/>
                <xsd:element ref="ns2:KPMGDataAudienceLevel_NOTE" minOccurs="0"/>
                <xsd:element ref="ns2:KPMGDataExternalAudience_NOTE" minOccurs="0"/>
                <xsd:element ref="ns2:KPMGDataContentUse_NOTE" minOccurs="0"/>
                <xsd:element ref="ns2:KPMGDataTaxTechnical_NOTE" minOccurs="0"/>
                <xsd:element ref="ns2:KPMGDataAlliances_NOTE" minOccurs="0"/>
                <xsd:element ref="ns2:KPMGDataAcquisitions_NOTE" minOccurs="0"/>
                <xsd:element ref="ns2:KPMGDataEngagementPhase_NOTE" minOccurs="0"/>
                <xsd:element ref="ns2:KPMGDataBusinessProcess_NOTE" minOccurs="0"/>
                <xsd:element ref="ns2:KPMGDataTechnology_NOTE" minOccurs="0"/>
                <xsd:element ref="ns5:Rubrique2" minOccurs="0"/>
                <xsd:element ref="ns5:KPMGGlobalActiveStatus" minOccurs="0"/>
                <xsd:element ref="ns5:Rubrique1" minOccurs="0"/>
                <xsd:element ref="ns5:MAJ_x0020_annuelle" minOccurs="0"/>
                <xsd:element ref="ns5:Category" minOccurs="0"/>
                <xsd:element ref="ns4:TaxCatchAll" minOccurs="0"/>
                <xsd:element ref="ns5:D_x00e9_tails" minOccurs="0"/>
                <xsd:element ref="ns5:Rubrique_x0020_Restitu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RollupImage" ma:index="27" nillable="true" ma:displayName="Rollup Image" ma:description="Rollup Image is a site column created by the Publishing feature. It is used on the Page Content Type as the image for the page shown in content roll-ups such as the Content By Search web part." ma:internalName="PublishingRollupImag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50a5df6-2e97-4653-98bd-2a81b8e37061" elementFormDefault="qualified">
    <xsd:import namespace="http://schemas.microsoft.com/office/2006/documentManagement/types"/>
    <xsd:import namespace="http://schemas.microsoft.com/office/infopath/2007/PartnerControls"/>
    <xsd:element name="KPMGDataAbstract" ma:index="1" nillable="true" ma:displayName="Abstract" ma:description="Do not exceed 35 words" ma:internalName="KPMGDataAbstract">
      <xsd:simpleType>
        <xsd:restriction base="dms:Note">
          <xsd:maxLength value="255"/>
        </xsd:restriction>
      </xsd:simpleType>
    </xsd:element>
    <xsd:element name="KPMGDataPublicationDate" ma:index="6" nillable="true" ma:displayName="Publication Date" ma:description="Identifies date content was written" ma:format="DateOnly" ma:internalName="KPMGDataPublicationDate">
      <xsd:simpleType>
        <xsd:restriction base="dms:DateTime"/>
      </xsd:simpleType>
    </xsd:element>
    <xsd:element name="KPMGDataExpiryDate" ma:index="7" nillable="true" ma:displayName="Expiry Date" ma:description="Maximum expiry dates shall be 3 years for Credentials, 2 years for general content and 1 year for content tagged to Communications content category" ma:format="DateOnly" ma:internalName="KPMGDataExpiryDate">
      <xsd:simpleType>
        <xsd:restriction base="dms:DateTime"/>
      </xsd:simpleType>
    </xsd:element>
    <xsd:element name="KPMGDataContentAuthor" ma:index="10" nillable="true" ma:displayName="Content Author" ma:description="Last Name, First Name.  Separate multiple authors with semicolons" ma:list="UserInfo" ma:SearchPeopleOnly="false" ma:SharePointGroup="0" ma:internalName="KPMGDataContentAutho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KPMGDataFileType_NOTE" ma:index="32" nillable="true" ma:taxonomy="true" ma:internalName="KPMGDataFileType_NOTE" ma:taxonomyFieldName="KPMGDataFileType" ma:displayName="File Type" ma:default="" ma:fieldId="{72271be7-eebd-480a-b7ab-4adb983c60e8}" ma:sspId="2c98b1a5-2cfc-442a-a2e0-fec9a6eebbee" ma:termSetId="743921f2-9afd-4a6f-89d3-30a6c72142b0" ma:anchorId="00000000-0000-0000-0000-000000000000" ma:open="false" ma:isKeyword="false">
      <xsd:complexType>
        <xsd:sequence>
          <xsd:element ref="pc:Terms" minOccurs="0" maxOccurs="1"/>
        </xsd:sequence>
      </xsd:complexType>
    </xsd:element>
    <xsd:element name="KPMGDataLanguage_NOTE" ma:index="33" nillable="true" ma:taxonomy="true" ma:internalName="KPMGDataLanguage_NOTE" ma:taxonomyFieldName="KPMGDataLanguage" ma:displayName="Language" ma:default="" ma:fieldId="{acd1399c-d49c-412e-ac21-5d146f3ed20e}" ma:sspId="2c98b1a5-2cfc-442a-a2e0-fec9a6eebbee" ma:termSetId="84e7dd99-6820-4324-99b8-56a2e839d7ae" ma:anchorId="00000000-0000-0000-0000-000000000000" ma:open="false" ma:isKeyword="false">
      <xsd:complexType>
        <xsd:sequence>
          <xsd:element ref="pc:Terms" minOccurs="0" maxOccurs="1"/>
        </xsd:sequence>
      </xsd:complexType>
    </xsd:element>
    <xsd:element name="KPMGDataContentCategoryType_NOTE" ma:index="34" nillable="true" ma:taxonomy="true" ma:internalName="KPMGDataContentCategoryType_NOTE" ma:taxonomyFieldName="KPMGDataContentCategoryType" ma:displayName="Content Category/Type" ma:default="" ma:fieldId="{08ef68f1-36f5-469c-b044-115d631701a5}" ma:sspId="2c98b1a5-2cfc-442a-a2e0-fec9a6eebbee" ma:termSetId="6477f134-0a19-4191-baab-879a50fc8c95" ma:anchorId="00000000-0000-0000-0000-000000000000" ma:open="false" ma:isKeyword="false">
      <xsd:complexType>
        <xsd:sequence>
          <xsd:element ref="pc:Terms" minOccurs="0" maxOccurs="1"/>
        </xsd:sequence>
      </xsd:complexType>
    </xsd:element>
    <xsd:element name="KPMGDataServices_NOTE" ma:index="35" nillable="true" ma:taxonomy="true" ma:internalName="KPMGDataServices_NOTE" ma:taxonomyFieldName="KPMGDataServices" ma:displayName="Services" ma:readOnly="false" ma:default="" ma:fieldId="{128356e7-3239-4e93-8908-5a5140584c60}" ma:taxonomyMulti="true" ma:sspId="2c98b1a5-2cfc-442a-a2e0-fec9a6eebbee" ma:termSetId="3cfd6df8-596d-493d-a30e-558b669b4483" ma:anchorId="00000000-0000-0000-0000-000000000000" ma:open="false" ma:isKeyword="false">
      <xsd:complexType>
        <xsd:sequence>
          <xsd:element ref="pc:Terms" minOccurs="0" maxOccurs="1"/>
        </xsd:sequence>
      </xsd:complexType>
    </xsd:element>
    <xsd:element name="KPMGDataPropositions_NOTE" ma:index="36" nillable="true" ma:taxonomy="true" ma:internalName="KPMGDataPropositions_NOTE" ma:taxonomyFieldName="KPMGDataPropositions" ma:displayName="Propositions" ma:default="" ma:fieldId="{8a72ee92-ba9a-4a20-a3fd-e1bd2242c7c2}" ma:taxonomyMulti="true" ma:sspId="2c98b1a5-2cfc-442a-a2e0-fec9a6eebbee" ma:termSetId="1381254a-b5b7-4c3f-a6f8-cf2371aeef3b" ma:anchorId="00000000-0000-0000-0000-000000000000" ma:open="false" ma:isKeyword="false">
      <xsd:complexType>
        <xsd:sequence>
          <xsd:element ref="pc:Terms" minOccurs="0" maxOccurs="1"/>
        </xsd:sequence>
      </xsd:complexType>
    </xsd:element>
    <xsd:element name="KPMGDataCentreOfExcellecnce_NOTE" ma:index="37" nillable="true" ma:taxonomy="true" ma:internalName="KPMGDataCentreOfExcellecnce_NOTE" ma:taxonomyFieldName="KPMGDataCentreOfExcellecnce" ma:displayName="Centre of Excellence" ma:default="" ma:fieldId="{c830915b-0c6b-4a55-82a4-c10399df15ac}" ma:taxonomyMulti="true" ma:sspId="2c98b1a5-2cfc-442a-a2e0-fec9a6eebbee" ma:termSetId="01f3d3bd-04b3-4059-aa70-c731254e2c89" ma:anchorId="00000000-0000-0000-0000-000000000000" ma:open="false" ma:isKeyword="false">
      <xsd:complexType>
        <xsd:sequence>
          <xsd:element ref="pc:Terms" minOccurs="0" maxOccurs="1"/>
        </xsd:sequence>
      </xsd:complexType>
    </xsd:element>
    <xsd:element name="KPMGDataMarkets_NOTE" ma:index="38" nillable="true" ma:taxonomy="true" ma:internalName="KPMGDataMarkets_NOTE" ma:taxonomyFieldName="KPMGDataMarkets" ma:displayName="Markets" ma:default="" ma:fieldId="{00ca4b41-b8a1-4a89-b3d0-bca42bc541a1}" ma:taxonomyMulti="true" ma:sspId="2c98b1a5-2cfc-442a-a2e0-fec9a6eebbee" ma:termSetId="e0076674-ee49-419b-98bd-e01b65f9fe34" ma:anchorId="00000000-0000-0000-0000-000000000000" ma:open="false" ma:isKeyword="false">
      <xsd:complexType>
        <xsd:sequence>
          <xsd:element ref="pc:Terms" minOccurs="0" maxOccurs="1"/>
        </xsd:sequence>
      </xsd:complexType>
    </xsd:element>
    <xsd:element name="KPMGDataCountryOfOrigin_NOTE" ma:index="39" nillable="true" ma:taxonomy="true" ma:internalName="KPMGDataCountryOfOrigin_NOTE" ma:taxonomyFieldName="KPMGDataCountryOfOrigin" ma:displayName="Country Of Origin" ma:default="" ma:fieldId="{de18425b-1209-4b45-9a98-ea81d9fa7a75}" ma:sspId="2c98b1a5-2cfc-442a-a2e0-fec9a6eebbee" ma:termSetId="3085df7e-e5c2-4eba-b017-72c5cc533acf" ma:anchorId="00000000-0000-0000-0000-000000000000" ma:open="false" ma:isKeyword="false">
      <xsd:complexType>
        <xsd:sequence>
          <xsd:element ref="pc:Terms" minOccurs="0" maxOccurs="1"/>
        </xsd:sequence>
      </xsd:complexType>
    </xsd:element>
    <xsd:element name="KPMGDataRelevantCountries_NOTE" ma:index="40" nillable="true" ma:taxonomy="true" ma:internalName="KPMGDataRelevantCountries_NOTE" ma:taxonomyFieldName="KPMGDataRelevantCountries" ma:displayName="Relevant Countries" ma:default="" ma:fieldId="{615fe437-67db-483d-ae11-c54dc66fe1ab}" ma:taxonomyMulti="true" ma:sspId="2c98b1a5-2cfc-442a-a2e0-fec9a6eebbee" ma:termSetId="3085df7e-e5c2-4eba-b017-72c5cc533acf" ma:anchorId="00000000-0000-0000-0000-000000000000" ma:open="false" ma:isKeyword="false">
      <xsd:complexType>
        <xsd:sequence>
          <xsd:element ref="pc:Terms" minOccurs="0" maxOccurs="1"/>
        </xsd:sequence>
      </xsd:complexType>
    </xsd:element>
    <xsd:element name="KPMGDataContentOwner_NOTE" ma:index="41" nillable="true" ma:taxonomy="true" ma:internalName="KPMGDataContentOwner_NOTE" ma:taxonomyFieldName="KPMGDataContentOwner" ma:displayName="Content Owner" ma:default="" ma:fieldId="{5e70986c-9193-487b-a000-00462b6d50eb}" ma:sspId="2c98b1a5-2cfc-442a-a2e0-fec9a6eebbee" ma:termSetId="2d916150-f95d-4b57-b463-aeab9c1a2c6b" ma:anchorId="00000000-0000-0000-0000-000000000000" ma:open="false" ma:isKeyword="false">
      <xsd:complexType>
        <xsd:sequence>
          <xsd:element ref="pc:Terms" minOccurs="0" maxOccurs="1"/>
        </xsd:sequence>
      </xsd:complexType>
    </xsd:element>
    <xsd:element name="KPMGDataAudienceLevel_NOTE" ma:index="42" nillable="true" ma:taxonomy="true" ma:internalName="KPMGDataAudienceLevel_NOTE" ma:taxonomyFieldName="KPMGDataAudienceLevel" ma:displayName="KPMG Audience Level" ma:default="" ma:fieldId="{9cad2ff3-18ba-48c1-9a3a-e8fb88aaadce}" ma:taxonomyMulti="true" ma:sspId="2c98b1a5-2cfc-442a-a2e0-fec9a6eebbee" ma:termSetId="1751f70f-e6a1-49a9-aa38-6544d047d979" ma:anchorId="00000000-0000-0000-0000-000000000000" ma:open="false" ma:isKeyword="false">
      <xsd:complexType>
        <xsd:sequence>
          <xsd:element ref="pc:Terms" minOccurs="0" maxOccurs="1"/>
        </xsd:sequence>
      </xsd:complexType>
    </xsd:element>
    <xsd:element name="KPMGDataExternalAudience_NOTE" ma:index="43" nillable="true" ma:taxonomy="true" ma:internalName="KPMGDataExternalAudience_NOTE" ma:taxonomyFieldName="KPMGDataExternalAudience" ma:displayName="External Audience" ma:default="" ma:fieldId="{29082566-242b-46a6-ac87-4114baa9f4e4}" ma:taxonomyMulti="true" ma:sspId="2c98b1a5-2cfc-442a-a2e0-fec9a6eebbee" ma:termSetId="26c89e51-99a2-45a9-ad63-02365987824d" ma:anchorId="00000000-0000-0000-0000-000000000000" ma:open="false" ma:isKeyword="false">
      <xsd:complexType>
        <xsd:sequence>
          <xsd:element ref="pc:Terms" minOccurs="0" maxOccurs="1"/>
        </xsd:sequence>
      </xsd:complexType>
    </xsd:element>
    <xsd:element name="KPMGDataContentUse_NOTE" ma:index="44" nillable="true" ma:taxonomy="true" ma:internalName="KPMGDataContentUse_NOTE" ma:taxonomyFieldName="KPMGDataContentUse" ma:displayName="Content Use (Int/Ext)" ma:readOnly="false" ma:default="" ma:fieldId="{b4f9c598-d907-4985-93b9-32379001b4db}" ma:sspId="2c98b1a5-2cfc-442a-a2e0-fec9a6eebbee" ma:termSetId="95645d58-b385-42d8-93cb-8186fc947001" ma:anchorId="00000000-0000-0000-0000-000000000000" ma:open="false" ma:isKeyword="false">
      <xsd:complexType>
        <xsd:sequence>
          <xsd:element ref="pc:Terms" minOccurs="0" maxOccurs="1"/>
        </xsd:sequence>
      </xsd:complexType>
    </xsd:element>
    <xsd:element name="KPMGDataTaxTechnical_NOTE" ma:index="45" nillable="true" ma:taxonomy="true" ma:internalName="KPMGDataTaxTechnical_NOTE" ma:taxonomyFieldName="KPMGDataTaxTechnical" ma:displayName="Tax Technical" ma:default="" ma:fieldId="{4d6c8818-7059-4fe6-a78d-683844b07037}" ma:taxonomyMulti="true" ma:sspId="2c98b1a5-2cfc-442a-a2e0-fec9a6eebbee" ma:termSetId="8849f5b4-98e1-4096-931a-6a99d299b57d" ma:anchorId="00000000-0000-0000-0000-000000000000" ma:open="false" ma:isKeyword="false">
      <xsd:complexType>
        <xsd:sequence>
          <xsd:element ref="pc:Terms" minOccurs="0" maxOccurs="1"/>
        </xsd:sequence>
      </xsd:complexType>
    </xsd:element>
    <xsd:element name="KPMGDataAlliances_NOTE" ma:index="46" nillable="true" ma:taxonomy="true" ma:internalName="KPMGDataAlliances_NOTE" ma:taxonomyFieldName="KPMGDataAlliances" ma:displayName="Alliances" ma:default="" ma:fieldId="{8db3a0d2-1555-4dfd-b46e-f47e4978cf88}" ma:taxonomyMulti="true" ma:sspId="2c98b1a5-2cfc-442a-a2e0-fec9a6eebbee" ma:termSetId="be8d55b3-0905-43fe-80b9-d56374ed0cce" ma:anchorId="00000000-0000-0000-0000-000000000000" ma:open="false" ma:isKeyword="false">
      <xsd:complexType>
        <xsd:sequence>
          <xsd:element ref="pc:Terms" minOccurs="0" maxOccurs="1"/>
        </xsd:sequence>
      </xsd:complexType>
    </xsd:element>
    <xsd:element name="KPMGDataAcquisitions_NOTE" ma:index="47" nillable="true" ma:taxonomy="true" ma:internalName="KPMGDataAcquisitions_NOTE" ma:taxonomyFieldName="KPMGDataAcquisitions" ma:displayName="Acquisitions" ma:default="" ma:fieldId="{3cb6c231-2147-4a31-b734-612bcfaaee64}" ma:taxonomyMulti="true" ma:sspId="2c98b1a5-2cfc-442a-a2e0-fec9a6eebbee" ma:termSetId="6ede21cc-57d9-4103-9ccd-6e0739140e1d" ma:anchorId="00000000-0000-0000-0000-000000000000" ma:open="false" ma:isKeyword="false">
      <xsd:complexType>
        <xsd:sequence>
          <xsd:element ref="pc:Terms" minOccurs="0" maxOccurs="1"/>
        </xsd:sequence>
      </xsd:complexType>
    </xsd:element>
    <xsd:element name="KPMGDataEngagementPhase_NOTE" ma:index="48" nillable="true" ma:taxonomy="true" ma:internalName="KPMGDataEngagementPhase_NOTE" ma:taxonomyFieldName="KPMGDataEngagementPhase" ma:displayName="Engagement Phase" ma:default="" ma:fieldId="{49afb44b-ffb1-4f81-ba3e-ddc57db645ed}" ma:taxonomyMulti="true" ma:sspId="2c98b1a5-2cfc-442a-a2e0-fec9a6eebbee" ma:termSetId="51bfc00e-ff85-431f-bcce-a324e73b37f6" ma:anchorId="00000000-0000-0000-0000-000000000000" ma:open="false" ma:isKeyword="false">
      <xsd:complexType>
        <xsd:sequence>
          <xsd:element ref="pc:Terms" minOccurs="0" maxOccurs="1"/>
        </xsd:sequence>
      </xsd:complexType>
    </xsd:element>
    <xsd:element name="KPMGDataBusinessProcess_NOTE" ma:index="49" nillable="true" ma:taxonomy="true" ma:internalName="KPMGDataBusinessProcess_NOTE" ma:taxonomyFieldName="KPMGDataBusinessProcess" ma:displayName="Business Process" ma:default="" ma:fieldId="{876ac26e-fcda-41b1-9460-63391c100d9f}" ma:taxonomyMulti="true" ma:sspId="2c98b1a5-2cfc-442a-a2e0-fec9a6eebbee" ma:termSetId="41bf7682-8308-48df-8b92-ce926a9d8cae" ma:anchorId="00000000-0000-0000-0000-000000000000" ma:open="false" ma:isKeyword="false">
      <xsd:complexType>
        <xsd:sequence>
          <xsd:element ref="pc:Terms" minOccurs="0" maxOccurs="1"/>
        </xsd:sequence>
      </xsd:complexType>
    </xsd:element>
    <xsd:element name="KPMGDataTechnology_NOTE" ma:index="50" nillable="true" ma:taxonomy="true" ma:internalName="KPMGDataTechnology_NOTE" ma:taxonomyFieldName="KPMGDataTechnology" ma:displayName="Technology" ma:default="" ma:fieldId="{bec238be-bb65-436c-9c5d-6a1587c731e7}" ma:taxonomyMulti="true" ma:sspId="2c98b1a5-2cfc-442a-a2e0-fec9a6eebbee" ma:termSetId="94a6fda0-9564-402c-93a0-5a15c153d8f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6a830378-f1b4-47c6-a9ed-d1e22b7b28b4" elementFormDefault="qualified">
    <xsd:import namespace="http://schemas.microsoft.com/office/2006/documentManagement/types"/>
    <xsd:import namespace="http://schemas.microsoft.com/office/infopath/2007/PartnerControls"/>
    <xsd:element name="KPMGDataHideFromSearchResults" ma:index="28" nillable="true" ma:displayName="Hide From Search Results" ma:default="0" ma:internalName="KPMGDataHideFromSearchResults">
      <xsd:simpleType>
        <xsd:restriction base="dms:Boolean"/>
      </xsd:simpleType>
    </xsd:element>
    <xsd:element name="TaxCatchAll" ma:index="61" nillable="true" ma:displayName="Taxonomy Catch All Column" ma:hidden="true" ma:list="{4e23f2c6-2904-459f-8897-51c337706df8}" ma:internalName="TaxCatchAll" ma:showField="CatchAllData" ma:web="a50a5df6-2e97-4653-98bd-2a81b8e3706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dc053e8-39c3-46f4-a45a-057eafd4ebc8" elementFormDefault="qualified">
    <xsd:import namespace="http://schemas.microsoft.com/office/2006/documentManagement/types"/>
    <xsd:import namespace="http://schemas.microsoft.com/office/infopath/2007/PartnerControls"/>
    <xsd:element name="Rubrique2" ma:index="54" nillable="true" ma:displayName="Rubrique2" ma:default="N/A" ma:format="Dropdown" ma:internalName="Rubrique2">
      <xsd:simpleType>
        <xsd:restriction base="dms:Choice">
          <xsd:enumeration value="N/A"/>
          <xsd:enumeration value="----Proposal Support"/>
          <xsd:enumeration value="Introduction"/>
          <xsd:enumeration value="Etape 1"/>
          <xsd:enumeration value="Etape 2"/>
          <xsd:enumeration value="Etape 3"/>
          <xsd:enumeration value="Etape 4"/>
          <xsd:enumeration value="Etape 5"/>
          <xsd:enumeration value="Etape 6"/>
          <xsd:enumeration value="Etape 7"/>
        </xsd:restriction>
      </xsd:simpleType>
    </xsd:element>
    <xsd:element name="KPMGGlobalActiveStatus" ma:index="55" nillable="true" ma:displayName="KPMGGlobalActiveStatus" ma:default="0" ma:internalName="KPMGGlobalActiveStatus">
      <xsd:simpleType>
        <xsd:restriction base="dms:Boolean"/>
      </xsd:simpleType>
    </xsd:element>
    <xsd:element name="Rubrique1" ma:index="58" nillable="true" ma:displayName="Rubrique1" ma:default="N/A" ma:format="Dropdown" ma:internalName="Rubrique1">
      <xsd:simpleType>
        <xsd:restriction base="dms:Choice">
          <xsd:enumeration value="N/A"/>
          <xsd:enumeration value="Proposal Support"/>
          <xsd:enumeration value="Pricing"/>
          <xsd:enumeration value="Marketing"/>
          <xsd:enumeration value="Account Management"/>
          <xsd:enumeration value="Exemples de restitutions clients"/>
          <xsd:enumeration value="High Growth Markets"/>
          <xsd:enumeration value="Proposal Wizard"/>
        </xsd:restriction>
      </xsd:simpleType>
    </xsd:element>
    <xsd:element name="MAJ_x0020_annuelle" ma:index="59" nillable="true" ma:displayName="MAJ annuelle" ma:default="Non" ma:format="Dropdown" ma:internalName="MAJ_x0020_annuelle">
      <xsd:simpleType>
        <xsd:restriction base="dms:Choice">
          <xsd:enumeration value="Oui"/>
          <xsd:enumeration value="Non"/>
        </xsd:restriction>
      </xsd:simpleType>
    </xsd:element>
    <xsd:element name="Category" ma:index="60" nillable="true" ma:displayName="Category" ma:internalName="Category">
      <xsd:simpleType>
        <xsd:restriction base="dms:Text">
          <xsd:maxLength value="255"/>
        </xsd:restriction>
      </xsd:simpleType>
    </xsd:element>
    <xsd:element name="D_x00e9_tails" ma:index="62" nillable="true" ma:displayName="Détails" ma:default="N/A" ma:internalName="D_x00e9_tails">
      <xsd:simpleType>
        <xsd:restriction base="dms:Text">
          <xsd:maxLength value="255"/>
        </xsd:restriction>
      </xsd:simpleType>
    </xsd:element>
    <xsd:element name="Rubrique_x0020_Restitution" ma:index="63" nillable="true" ma:displayName="Rubrique Restitution" ma:default="NA" ma:description="Cette rubrique sert à filtrer les documents de la page restitution" ma:internalName="Rubrique_x0020_Restitution">
      <xsd:complexType>
        <xsd:complexContent>
          <xsd:extension base="dms:MultiChoice">
            <xsd:sequence>
              <xsd:element name="Value" maxOccurs="unbounded" minOccurs="0" nillable="true">
                <xsd:simpleType>
                  <xsd:restriction base="dms:Choice">
                    <xsd:enumeration value="NA"/>
                    <xsd:enumeration value="Packs complets - Grands Comptes"/>
                    <xsd:enumeration value="Packs complets - Middle Markets"/>
                    <xsd:enumeration value="Etats de synthèse"/>
                    <xsd:enumeration value="Plan d'audit"/>
                    <xsd:enumeration value="Présentation des Process / Recommandations"/>
                    <xsd:enumeration value="Principales estimations"/>
                    <xsd:enumeration value="Pays émergents"/>
                    <xsd:enumeration value="Actualité technique et normative"/>
                    <xsd:enumeration value="Pour aller plus loin"/>
                    <xsd:enumeration value="Autres exemples"/>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axOccurs="1" ma:index="56" ma:displayName="Author"/>
        <xsd:element ref="dcterms:created" minOccurs="0" maxOccurs="1"/>
        <xsd:element ref="dc:identifier" minOccurs="0" maxOccurs="1"/>
        <xsd:element name="contentType" minOccurs="0" maxOccurs="1" type="xsd:string" ma:index="52" ma:displayName="Content Type"/>
        <xsd:element ref="dc:title" maxOccurs="1" ma:index="0" ma:displayName="Title"/>
        <xsd:element ref="dc:subject" minOccurs="0" maxOccurs="1"/>
        <xsd:element ref="dc:description" minOccurs="0" maxOccurs="1" ma:index="57" ma:displayName="_Comments"/>
        <xsd:element name="keywords" minOccurs="0" maxOccurs="1" type="xsd:string" ma:index="25"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haredContentType xmlns="Microsoft.SharePoint.Taxonomy.ContentTypeSync" SourceId="2c98b1a5-2cfc-442a-a2e0-fec9a6eebbee" ContentTypeId="0x0101003AA4056345C845F498FA698911C48DFD" PreviousValue="false"/>
</file>

<file path=customXml/itemProps1.xml><?xml version="1.0" encoding="utf-8"?>
<ds:datastoreItem xmlns:ds="http://schemas.openxmlformats.org/officeDocument/2006/customXml" ds:itemID="{56D28789-1A46-498A-98B6-4787539D9834}">
  <ds:schemaRefs>
    <ds:schemaRef ds:uri="2dc053e8-39c3-46f4-a45a-057eafd4ebc8"/>
    <ds:schemaRef ds:uri="http://purl.org/dc/dcmitype/"/>
    <ds:schemaRef ds:uri="http://purl.org/dc/elements/1.1/"/>
    <ds:schemaRef ds:uri="http://schemas.microsoft.com/office/2006/metadata/properties"/>
    <ds:schemaRef ds:uri="a50a5df6-2e97-4653-98bd-2a81b8e37061"/>
    <ds:schemaRef ds:uri="http://schemas.microsoft.com/sharepoint/v3"/>
    <ds:schemaRef ds:uri="http://schemas.microsoft.com/office/2006/documentManagement/types"/>
    <ds:schemaRef ds:uri="http://purl.org/dc/terms/"/>
    <ds:schemaRef ds:uri="6a830378-f1b4-47c6-a9ed-d1e22b7b28b4"/>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2CE6C1F1-8422-4BCB-B7BB-0453EA47EC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a50a5df6-2e97-4653-98bd-2a81b8e37061"/>
    <ds:schemaRef ds:uri="6a830378-f1b4-47c6-a9ed-d1e22b7b28b4"/>
    <ds:schemaRef ds:uri="2dc053e8-39c3-46f4-a45a-057eafd4eb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E398CE6-D7DD-487F-93AF-2A9E1DC29F4B}">
  <ds:schemaRefs>
    <ds:schemaRef ds:uri="http://schemas.microsoft.com/sharepoint/v3/contenttype/forms"/>
  </ds:schemaRefs>
</ds:datastoreItem>
</file>

<file path=customXml/itemProps4.xml><?xml version="1.0" encoding="utf-8"?>
<ds:datastoreItem xmlns:ds="http://schemas.openxmlformats.org/officeDocument/2006/customXml" ds:itemID="{78F0FDA5-3845-4324-AAD0-8AA3C9C8B6AC}">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FR-KPMG Report Standard Template</Template>
  <TotalTime>11072</TotalTime>
  <Words>2902</Words>
  <Application>Microsoft Office PowerPoint</Application>
  <PresentationFormat>Personnalisé</PresentationFormat>
  <Paragraphs>429</Paragraphs>
  <Slides>11</Slides>
  <Notes>11</Notes>
  <HiddenSlides>0</HiddenSlides>
  <MMClips>0</MMClips>
  <ScaleCrop>false</ScaleCrop>
  <HeadingPairs>
    <vt:vector size="8" baseType="variant">
      <vt:variant>
        <vt:lpstr>Polices utilisées</vt:lpstr>
      </vt:variant>
      <vt:variant>
        <vt:i4>12</vt:i4>
      </vt:variant>
      <vt:variant>
        <vt:lpstr>Thème</vt:lpstr>
      </vt:variant>
      <vt:variant>
        <vt:i4>3</vt:i4>
      </vt:variant>
      <vt:variant>
        <vt:lpstr>Serveurs OLE incorporés</vt:lpstr>
      </vt:variant>
      <vt:variant>
        <vt:i4>1</vt:i4>
      </vt:variant>
      <vt:variant>
        <vt:lpstr>Titres des diapositives</vt:lpstr>
      </vt:variant>
      <vt:variant>
        <vt:i4>11</vt:i4>
      </vt:variant>
    </vt:vector>
  </HeadingPairs>
  <TitlesOfParts>
    <vt:vector size="27" baseType="lpstr">
      <vt:lpstr>Arial</vt:lpstr>
      <vt:lpstr>Arial Black</vt:lpstr>
      <vt:lpstr>Calibri</vt:lpstr>
      <vt:lpstr>KPMG Extralight</vt:lpstr>
      <vt:lpstr>KPMG Logo</vt:lpstr>
      <vt:lpstr>Times New Roman</vt:lpstr>
      <vt:lpstr>Univers 45 Light</vt:lpstr>
      <vt:lpstr>Univers for KPMG</vt:lpstr>
      <vt:lpstr>Univers for KPMG Light</vt:lpstr>
      <vt:lpstr>Univers LT Std 45 Light</vt:lpstr>
      <vt:lpstr>Wingdings</vt:lpstr>
      <vt:lpstr>Wingdings 3</vt:lpstr>
      <vt:lpstr>KPMG_Standard_4x3_0923_2015</vt:lpstr>
      <vt:lpstr>Conception personnalisée</vt:lpstr>
      <vt:lpstr>2_KPMG_Standard_0922_2015</vt:lpstr>
      <vt:lpstr>think-cell Slide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KPMG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Restitution Interimaire</dc:title>
  <dc:creator>Eddari, Audrey</dc:creator>
  <cp:keywords/>
  <dc:description/>
  <cp:lastModifiedBy>Aurélie SCHNELL</cp:lastModifiedBy>
  <cp:revision>419</cp:revision>
  <cp:lastPrinted>2021-01-06T15:09:54Z</cp:lastPrinted>
  <dcterms:created xsi:type="dcterms:W3CDTF">2015-12-18T13:51:28Z</dcterms:created>
  <dcterms:modified xsi:type="dcterms:W3CDTF">2021-04-08T07:39:57Z</dcterms:modified>
  <cp:category>KPMG Confidential</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2015-08-11T00:00:00Z</vt:filetime>
  </property>
  <property fmtid="{D5CDD505-2E9C-101B-9397-08002B2CF9AE}" pid="3" name="LastSaved">
    <vt:lpwstr>2015-08-11T02:00:00Z</vt:lpwstr>
  </property>
  <property fmtid="{D5CDD505-2E9C-101B-9397-08002B2CF9AE}" pid="4" name="ContentTypeId">
    <vt:lpwstr>0x0101003AA4056345C845F498FA698911C48DFD00C2FBFF3E270AB549BFA0461022145E24</vt:lpwstr>
  </property>
  <property fmtid="{D5CDD505-2E9C-101B-9397-08002B2CF9AE}" pid="5" name="Order">
    <vt:r8>295700</vt:r8>
  </property>
  <property fmtid="{D5CDD505-2E9C-101B-9397-08002B2CF9AE}" pid="6" name="Rubrique Restitution">
    <vt:lpwstr>;#Packs complets - Grands Comptes;#</vt:lpwstr>
  </property>
  <property fmtid="{D5CDD505-2E9C-101B-9397-08002B2CF9AE}" pid="7" name="KPMGGlobalActiveStatus">
    <vt:bool>true</vt:bool>
  </property>
  <property fmtid="{D5CDD505-2E9C-101B-9397-08002B2CF9AE}" pid="8" name="xd_ProgID">
    <vt:lpwstr/>
  </property>
  <property fmtid="{D5CDD505-2E9C-101B-9397-08002B2CF9AE}" pid="9" name="KPMG_MARKETS_PublicationType">
    <vt:lpwstr/>
  </property>
  <property fmtid="{D5CDD505-2E9C-101B-9397-08002B2CF9AE}" pid="10" name="Rubrique2">
    <vt:lpwstr>N/A</vt:lpwstr>
  </property>
  <property fmtid="{D5CDD505-2E9C-101B-9397-08002B2CF9AE}" pid="11" name="TemplateUrl">
    <vt:lpwstr/>
  </property>
  <property fmtid="{D5CDD505-2E9C-101B-9397-08002B2CF9AE}" pid="12" name="Détails">
    <vt:lpwstr>N/A</vt:lpwstr>
  </property>
  <property fmtid="{D5CDD505-2E9C-101B-9397-08002B2CF9AE}" pid="13" name="MAJ annuelle">
    <vt:lpwstr>Non</vt:lpwstr>
  </property>
  <property fmtid="{D5CDD505-2E9C-101B-9397-08002B2CF9AE}" pid="14" name="KPMG_AO_DocumentThumbnail">
    <vt:lpwstr/>
  </property>
  <property fmtid="{D5CDD505-2E9C-101B-9397-08002B2CF9AE}" pid="15" name="URL">
    <vt:lpwstr/>
  </property>
  <property fmtid="{D5CDD505-2E9C-101B-9397-08002B2CF9AE}" pid="16" name="Category">
    <vt:lpwstr/>
  </property>
  <property fmtid="{D5CDD505-2E9C-101B-9397-08002B2CF9AE}" pid="17" name="Rubrique1">
    <vt:lpwstr>Exemples de restitutions clients</vt:lpwstr>
  </property>
  <property fmtid="{D5CDD505-2E9C-101B-9397-08002B2CF9AE}" pid="18" name="KPMGDataBusinessProcess">
    <vt:lpwstr/>
  </property>
  <property fmtid="{D5CDD505-2E9C-101B-9397-08002B2CF9AE}" pid="19" name="KPMGDataTechnology">
    <vt:lpwstr/>
  </property>
  <property fmtid="{D5CDD505-2E9C-101B-9397-08002B2CF9AE}" pid="20" name="KPMGDataCountryOfOrigin">
    <vt:lpwstr/>
  </property>
  <property fmtid="{D5CDD505-2E9C-101B-9397-08002B2CF9AE}" pid="21" name="KPMGDataContentOwner">
    <vt:lpwstr/>
  </property>
  <property fmtid="{D5CDD505-2E9C-101B-9397-08002B2CF9AE}" pid="22" name="KPMGDataAcquisitions">
    <vt:lpwstr/>
  </property>
  <property fmtid="{D5CDD505-2E9C-101B-9397-08002B2CF9AE}" pid="23" name="KPMGDataRelevantCountries">
    <vt:lpwstr/>
  </property>
  <property fmtid="{D5CDD505-2E9C-101B-9397-08002B2CF9AE}" pid="24" name="KPMGDataServices">
    <vt:lpwstr/>
  </property>
  <property fmtid="{D5CDD505-2E9C-101B-9397-08002B2CF9AE}" pid="25" name="KPMGDataAlliances">
    <vt:lpwstr/>
  </property>
  <property fmtid="{D5CDD505-2E9C-101B-9397-08002B2CF9AE}" pid="26" name="KPMGDataContentUse">
    <vt:lpwstr>2;#Internal|e7bc1b22-1af5-432b-bb59-4ce8d56ef52d</vt:lpwstr>
  </property>
  <property fmtid="{D5CDD505-2E9C-101B-9397-08002B2CF9AE}" pid="27" name="KPMGDataFileType">
    <vt:lpwstr/>
  </property>
  <property fmtid="{D5CDD505-2E9C-101B-9397-08002B2CF9AE}" pid="28" name="KPMGDataEngagementPhase">
    <vt:lpwstr/>
  </property>
  <property fmtid="{D5CDD505-2E9C-101B-9397-08002B2CF9AE}" pid="29" name="KPMGDataTaxTechnical">
    <vt:lpwstr/>
  </property>
  <property fmtid="{D5CDD505-2E9C-101B-9397-08002B2CF9AE}" pid="30" name="KPMGDataAudienceLevel">
    <vt:lpwstr/>
  </property>
  <property fmtid="{D5CDD505-2E9C-101B-9397-08002B2CF9AE}" pid="31" name="KPMGDataMarkets">
    <vt:lpwstr/>
  </property>
  <property fmtid="{D5CDD505-2E9C-101B-9397-08002B2CF9AE}" pid="32" name="KPMGDataPropositions">
    <vt:lpwstr/>
  </property>
  <property fmtid="{D5CDD505-2E9C-101B-9397-08002B2CF9AE}" pid="33" name="KPMGDataContentCategoryType">
    <vt:lpwstr/>
  </property>
  <property fmtid="{D5CDD505-2E9C-101B-9397-08002B2CF9AE}" pid="34" name="KPMGDataCentreOfExcellecnce">
    <vt:lpwstr/>
  </property>
  <property fmtid="{D5CDD505-2E9C-101B-9397-08002B2CF9AE}" pid="35" name="KPMGDataExternalAudience">
    <vt:lpwstr/>
  </property>
  <property fmtid="{D5CDD505-2E9C-101B-9397-08002B2CF9AE}" pid="36" name="KPMGDataLanguage">
    <vt:lpwstr>13;#French|4ec6b3f6-8cae-432a-8350-61348640ceff</vt:lpwstr>
  </property>
</Properties>
</file>